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6" d="100"/>
          <a:sy n="96" d="100"/>
        </p:scale>
        <p:origin x="44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54490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DED2"/>
          </a:solidFill>
          <a:ln/>
        </p:spPr>
      </p:sp>
      <p:sp>
        <p:nvSpPr>
          <p:cNvPr id="3" name="Shape 1"/>
          <p:cNvSpPr/>
          <p:nvPr/>
        </p:nvSpPr>
        <p:spPr>
          <a:xfrm>
            <a:off x="0" y="0"/>
            <a:ext cx="14630400" cy="8229600"/>
          </a:xfrm>
          <a:prstGeom prst="rect">
            <a:avLst/>
          </a:prstGeom>
          <a:solidFill>
            <a:srgbClr val="FDFB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www.constructiondive.com/news/builders-ai-survey-adoption-gap-construction/761632/"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3472" y="266959"/>
            <a:ext cx="7556421" cy="2835354"/>
          </a:xfrm>
          <a:prstGeom prst="rect">
            <a:avLst/>
          </a:prstGeom>
          <a:noFill/>
          <a:ln/>
        </p:spPr>
        <p:txBody>
          <a:bodyPr wrap="square" lIns="0" tIns="0" rIns="0" bIns="0" rtlCol="0" anchor="t"/>
          <a:lstStyle/>
          <a:p>
            <a:pPr marL="0" indent="0" algn="l">
              <a:lnSpc>
                <a:spcPts val="11150"/>
              </a:lnSpc>
              <a:buNone/>
            </a:pPr>
            <a:r>
              <a:rPr lang="en-US" sz="8900" dirty="0">
                <a:solidFill>
                  <a:srgbClr val="3A3A3A"/>
                </a:solidFill>
                <a:latin typeface="Noto Serif Medium" pitchFamily="34" charset="0"/>
                <a:ea typeface="Noto Serif Medium" pitchFamily="34" charset="-122"/>
                <a:cs typeface="Noto Serif Medium" pitchFamily="34" charset="-120"/>
              </a:rPr>
              <a:t>AI in Construction</a:t>
            </a:r>
            <a:endParaRPr lang="en-US" sz="8900" dirty="0"/>
          </a:p>
        </p:txBody>
      </p:sp>
      <p:sp>
        <p:nvSpPr>
          <p:cNvPr id="4" name="Text 1"/>
          <p:cNvSpPr/>
          <p:nvPr/>
        </p:nvSpPr>
        <p:spPr>
          <a:xfrm>
            <a:off x="783472" y="3147463"/>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3A3A3A"/>
                </a:solidFill>
                <a:latin typeface="Noto Serif Medium" pitchFamily="34" charset="0"/>
                <a:ea typeface="Noto Serif Medium" pitchFamily="34" charset="-122"/>
                <a:cs typeface="Noto Serif Medium" pitchFamily="34" charset="-120"/>
              </a:rPr>
              <a:t>The Adoption Gap</a:t>
            </a:r>
            <a:endParaRPr lang="en-US" sz="3550" dirty="0"/>
          </a:p>
        </p:txBody>
      </p:sp>
      <p:sp>
        <p:nvSpPr>
          <p:cNvPr id="5" name="Text 2"/>
          <p:cNvSpPr/>
          <p:nvPr/>
        </p:nvSpPr>
        <p:spPr>
          <a:xfrm>
            <a:off x="783472" y="3993304"/>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C4C4C"/>
                </a:solidFill>
                <a:latin typeface="Noto Serif" pitchFamily="34" charset="0"/>
                <a:ea typeface="Noto Serif" pitchFamily="34" charset="-122"/>
                <a:cs typeface="Noto Serif" pitchFamily="34" charset="-120"/>
              </a:rPr>
              <a:t>Despite recognizing AI's transformative potential, the construction industry struggles to implement these technologies meaningfully. A comprehensive survey reveals a stark gap between aspirations and action.</a:t>
            </a:r>
            <a:endParaRPr lang="en-US" sz="1750" dirty="0"/>
          </a:p>
        </p:txBody>
      </p:sp>
      <p:sp>
        <p:nvSpPr>
          <p:cNvPr id="7" name="TextBox 6">
            <a:extLst>
              <a:ext uri="{FF2B5EF4-FFF2-40B4-BE49-F238E27FC236}">
                <a16:creationId xmlns:a16="http://schemas.microsoft.com/office/drawing/2014/main" id="{AC3A2133-C0BE-3C8C-9589-7F8F2D72CED6}"/>
              </a:ext>
            </a:extLst>
          </p:cNvPr>
          <p:cNvSpPr txBox="1"/>
          <p:nvPr/>
        </p:nvSpPr>
        <p:spPr>
          <a:xfrm>
            <a:off x="783472" y="5808034"/>
            <a:ext cx="7949711" cy="1754326"/>
          </a:xfrm>
          <a:prstGeom prst="rect">
            <a:avLst/>
          </a:prstGeom>
          <a:noFill/>
        </p:spPr>
        <p:txBody>
          <a:bodyPr wrap="square" rtlCol="0">
            <a:spAutoFit/>
          </a:bodyPr>
          <a:lstStyle/>
          <a:p>
            <a:r>
              <a:rPr lang="en-US" b="1" i="0" u="none" strike="noStrike" dirty="0">
                <a:solidFill>
                  <a:srgbClr val="000000"/>
                </a:solidFill>
                <a:effectLst/>
              </a:rPr>
              <a:t>Title:</a:t>
            </a:r>
            <a:r>
              <a:rPr lang="en-US" b="0" i="0" u="none" strike="noStrike" dirty="0">
                <a:solidFill>
                  <a:srgbClr val="000000"/>
                </a:solidFill>
                <a:effectLst/>
                <a:latin typeface="-webkit-standard"/>
              </a:rPr>
              <a:t> Builders slow to adopt AI despite perceived benefits</a:t>
            </a:r>
            <a:br>
              <a:rPr lang="en-US" dirty="0"/>
            </a:br>
            <a:r>
              <a:rPr lang="en-US" b="1" i="0" u="none" strike="noStrike" dirty="0">
                <a:solidFill>
                  <a:srgbClr val="000000"/>
                </a:solidFill>
                <a:effectLst/>
              </a:rPr>
              <a:t>Source:</a:t>
            </a:r>
            <a:r>
              <a:rPr lang="en-US" b="0" i="0" u="none" strike="noStrike" dirty="0">
                <a:solidFill>
                  <a:srgbClr val="000000"/>
                </a:solidFill>
                <a:effectLst/>
                <a:latin typeface="-webkit-standard"/>
              </a:rPr>
              <a:t> Construction Dive</a:t>
            </a:r>
            <a:br>
              <a:rPr lang="en-US" dirty="0"/>
            </a:br>
            <a:r>
              <a:rPr lang="en-US" b="1" i="0" u="none" strike="noStrike" dirty="0">
                <a:solidFill>
                  <a:srgbClr val="000000"/>
                </a:solidFill>
                <a:effectLst/>
              </a:rPr>
              <a:t>Publication Date:</a:t>
            </a:r>
            <a:r>
              <a:rPr lang="en-US" b="0" i="0" u="none" strike="noStrike" dirty="0">
                <a:solidFill>
                  <a:srgbClr val="000000"/>
                </a:solidFill>
                <a:effectLst/>
                <a:latin typeface="-webkit-standard"/>
              </a:rPr>
              <a:t> October 1, 2024</a:t>
            </a:r>
            <a:br>
              <a:rPr lang="en-US" dirty="0"/>
            </a:br>
            <a:r>
              <a:rPr lang="en-US" b="1" i="0" u="none" strike="noStrike" dirty="0">
                <a:solidFill>
                  <a:srgbClr val="000000"/>
                </a:solidFill>
                <a:effectLst/>
              </a:rPr>
              <a:t>Article Number:</a:t>
            </a:r>
            <a:r>
              <a:rPr lang="en-US" b="0" i="0" u="none" strike="noStrike" dirty="0">
                <a:solidFill>
                  <a:srgbClr val="000000"/>
                </a:solidFill>
                <a:effectLst/>
                <a:latin typeface="-webkit-standard"/>
              </a:rPr>
              <a:t> [You'll fill this in from the Google Sheet]</a:t>
            </a:r>
            <a:br>
              <a:rPr lang="en-US" dirty="0"/>
            </a:br>
            <a:r>
              <a:rPr lang="en-US" b="1" i="0" u="none" strike="noStrike" dirty="0">
                <a:solidFill>
                  <a:srgbClr val="000000"/>
                </a:solidFill>
                <a:effectLst/>
              </a:rPr>
              <a:t>URL:</a:t>
            </a:r>
            <a:r>
              <a:rPr lang="en-US" b="0" i="0" u="none" strike="noStrike" dirty="0">
                <a:solidFill>
                  <a:srgbClr val="000000"/>
                </a:solidFill>
                <a:effectLst/>
                <a:latin typeface="-webkit-standard"/>
              </a:rPr>
              <a:t> </a:t>
            </a:r>
            <a:r>
              <a:rPr lang="en-US" b="0" i="0" dirty="0">
                <a:effectLst/>
                <a:hlinkClick r:id="rId4"/>
              </a:rPr>
              <a:t>https://www.constructiondive.com/news/builders-ai-survey-adoption-gap-construction/761632/</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4384" y="618053"/>
            <a:ext cx="5603200" cy="700326"/>
          </a:xfrm>
          <a:prstGeom prst="rect">
            <a:avLst/>
          </a:prstGeom>
          <a:noFill/>
          <a:ln/>
        </p:spPr>
        <p:txBody>
          <a:bodyPr wrap="none" lIns="0" tIns="0" rIns="0" bIns="0" rtlCol="0" anchor="t"/>
          <a:lstStyle/>
          <a:p>
            <a:pPr marL="0" indent="0" algn="l">
              <a:lnSpc>
                <a:spcPts val="5500"/>
              </a:lnSpc>
              <a:buNone/>
            </a:pPr>
            <a:r>
              <a:rPr lang="en-US" sz="4400" dirty="0">
                <a:solidFill>
                  <a:srgbClr val="3A3A3A"/>
                </a:solidFill>
                <a:latin typeface="Noto Serif Medium" pitchFamily="34" charset="0"/>
                <a:ea typeface="Noto Serif Medium" pitchFamily="34" charset="-122"/>
                <a:cs typeface="Noto Serif Medium" pitchFamily="34" charset="-120"/>
              </a:rPr>
              <a:t>The Paradox</a:t>
            </a:r>
            <a:endParaRPr lang="en-US" sz="4400" dirty="0"/>
          </a:p>
        </p:txBody>
      </p:sp>
      <p:sp>
        <p:nvSpPr>
          <p:cNvPr id="4" name="Text 1"/>
          <p:cNvSpPr/>
          <p:nvPr/>
        </p:nvSpPr>
        <p:spPr>
          <a:xfrm>
            <a:off x="784384" y="1654493"/>
            <a:ext cx="7575233" cy="1792486"/>
          </a:xfrm>
          <a:prstGeom prst="rect">
            <a:avLst/>
          </a:prstGeom>
          <a:noFill/>
          <a:ln/>
        </p:spPr>
        <p:txBody>
          <a:bodyPr wrap="square" lIns="0" tIns="0" rIns="0" bIns="0" rtlCol="0" anchor="t"/>
          <a:lstStyle/>
          <a:p>
            <a:pPr marL="0" indent="0" algn="l">
              <a:lnSpc>
                <a:spcPts val="2800"/>
              </a:lnSpc>
              <a:buNone/>
            </a:pPr>
            <a:r>
              <a:rPr lang="en-US" sz="1750" dirty="0">
                <a:solidFill>
                  <a:srgbClr val="4C4C4C"/>
                </a:solidFill>
                <a:latin typeface="Noto Serif" pitchFamily="34" charset="0"/>
                <a:ea typeface="Noto Serif" pitchFamily="34" charset="-122"/>
                <a:cs typeface="Noto Serif" pitchFamily="34" charset="-120"/>
              </a:rPr>
              <a:t>Construction professionals recognize AI's significant potential for progress monitoring, safety management, sustainability, and risk management—yet implementation remains minimal. The industry acknowledges AI's value but struggles to translate that recognition into action.</a:t>
            </a:r>
            <a:endParaRPr lang="en-US" sz="1750" dirty="0"/>
          </a:p>
        </p:txBody>
      </p:sp>
      <p:sp>
        <p:nvSpPr>
          <p:cNvPr id="5" name="Shape 2"/>
          <p:cNvSpPr/>
          <p:nvPr/>
        </p:nvSpPr>
        <p:spPr>
          <a:xfrm>
            <a:off x="784384" y="3699034"/>
            <a:ext cx="3675578" cy="2381964"/>
          </a:xfrm>
          <a:prstGeom prst="roundRect">
            <a:avLst>
              <a:gd name="adj" fmla="val 3952"/>
            </a:avLst>
          </a:prstGeom>
          <a:solidFill>
            <a:srgbClr val="E6DED2">
              <a:alpha val="50000"/>
            </a:srgbClr>
          </a:solidFill>
          <a:ln w="7620">
            <a:solidFill>
              <a:srgbClr val="CCC4B8"/>
            </a:solidFill>
            <a:prstDash val="solid"/>
          </a:ln>
          <a:effectLst>
            <a:outerShdw dist="20320" dir="2700000" algn="bl" rotWithShape="0">
              <a:srgbClr val="CCC4B8">
                <a:alpha val="100000"/>
              </a:srgbClr>
            </a:outerShdw>
          </a:effectLst>
        </p:spPr>
        <p:txBody>
          <a:bodyPr/>
          <a:lstStyle/>
          <a:p>
            <a:endParaRPr lang="en-US"/>
          </a:p>
        </p:txBody>
      </p:sp>
      <p:sp>
        <p:nvSpPr>
          <p:cNvPr id="6" name="Text 3"/>
          <p:cNvSpPr/>
          <p:nvPr/>
        </p:nvSpPr>
        <p:spPr>
          <a:xfrm>
            <a:off x="1016079" y="3930729"/>
            <a:ext cx="2801541" cy="350163"/>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Noto Serif Medium" pitchFamily="34" charset="0"/>
                <a:ea typeface="Noto Serif Medium" pitchFamily="34" charset="-122"/>
                <a:cs typeface="Noto Serif Medium" pitchFamily="34" charset="-120"/>
              </a:rPr>
              <a:t>Survey Scope</a:t>
            </a:r>
            <a:endParaRPr lang="en-US" sz="2200" dirty="0"/>
          </a:p>
        </p:txBody>
      </p:sp>
      <p:sp>
        <p:nvSpPr>
          <p:cNvPr id="7" name="Text 4"/>
          <p:cNvSpPr/>
          <p:nvPr/>
        </p:nvSpPr>
        <p:spPr>
          <a:xfrm>
            <a:off x="1016079" y="4415314"/>
            <a:ext cx="3212187" cy="1433989"/>
          </a:xfrm>
          <a:prstGeom prst="rect">
            <a:avLst/>
          </a:prstGeom>
          <a:noFill/>
          <a:ln/>
        </p:spPr>
        <p:txBody>
          <a:bodyPr wrap="square" lIns="0" tIns="0" rIns="0" bIns="0" rtlCol="0" anchor="t"/>
          <a:lstStyle/>
          <a:p>
            <a:pPr marL="0" indent="0" algn="l">
              <a:lnSpc>
                <a:spcPts val="2800"/>
              </a:lnSpc>
              <a:buNone/>
            </a:pPr>
            <a:r>
              <a:rPr lang="en-US" sz="1750" dirty="0">
                <a:solidFill>
                  <a:srgbClr val="000000"/>
                </a:solidFill>
                <a:latin typeface="Noto Serif" pitchFamily="34" charset="0"/>
                <a:ea typeface="Noto Serif" pitchFamily="34" charset="-122"/>
                <a:cs typeface="Noto Serif" pitchFamily="34" charset="-120"/>
              </a:rPr>
              <a:t>2,200+ construction professionals worldwide assessed AI adoption and potential.</a:t>
            </a:r>
            <a:endParaRPr lang="en-US" sz="1750" dirty="0"/>
          </a:p>
        </p:txBody>
      </p:sp>
      <p:sp>
        <p:nvSpPr>
          <p:cNvPr id="8" name="Shape 5"/>
          <p:cNvSpPr/>
          <p:nvPr/>
        </p:nvSpPr>
        <p:spPr>
          <a:xfrm>
            <a:off x="4684038" y="3699034"/>
            <a:ext cx="3675578" cy="2381964"/>
          </a:xfrm>
          <a:prstGeom prst="roundRect">
            <a:avLst>
              <a:gd name="adj" fmla="val 3952"/>
            </a:avLst>
          </a:prstGeom>
          <a:solidFill>
            <a:srgbClr val="E6DED2">
              <a:alpha val="50000"/>
            </a:srgbClr>
          </a:solidFill>
          <a:ln w="7620">
            <a:solidFill>
              <a:srgbClr val="CCC4B8"/>
            </a:solidFill>
            <a:prstDash val="solid"/>
          </a:ln>
          <a:effectLst>
            <a:outerShdw dist="20320" dir="2700000" algn="bl" rotWithShape="0">
              <a:srgbClr val="CCC4B8">
                <a:alpha val="100000"/>
              </a:srgbClr>
            </a:outerShdw>
          </a:effectLst>
        </p:spPr>
        <p:txBody>
          <a:bodyPr/>
          <a:lstStyle/>
          <a:p>
            <a:endParaRPr lang="en-US"/>
          </a:p>
        </p:txBody>
      </p:sp>
      <p:sp>
        <p:nvSpPr>
          <p:cNvPr id="9" name="Text 6"/>
          <p:cNvSpPr/>
          <p:nvPr/>
        </p:nvSpPr>
        <p:spPr>
          <a:xfrm>
            <a:off x="4915733" y="3930729"/>
            <a:ext cx="2856190" cy="350163"/>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Noto Serif Medium" pitchFamily="34" charset="0"/>
                <a:ea typeface="Noto Serif Medium" pitchFamily="34" charset="-122"/>
                <a:cs typeface="Noto Serif Medium" pitchFamily="34" charset="-120"/>
              </a:rPr>
              <a:t>Industry Recognition</a:t>
            </a:r>
            <a:endParaRPr lang="en-US" sz="2200" dirty="0"/>
          </a:p>
        </p:txBody>
      </p:sp>
      <p:sp>
        <p:nvSpPr>
          <p:cNvPr id="10" name="Text 7"/>
          <p:cNvSpPr/>
          <p:nvPr/>
        </p:nvSpPr>
        <p:spPr>
          <a:xfrm>
            <a:off x="4915733" y="4415314"/>
            <a:ext cx="3212187" cy="1075492"/>
          </a:xfrm>
          <a:prstGeom prst="rect">
            <a:avLst/>
          </a:prstGeom>
          <a:noFill/>
          <a:ln/>
        </p:spPr>
        <p:txBody>
          <a:bodyPr wrap="square" lIns="0" tIns="0" rIns="0" bIns="0" rtlCol="0" anchor="t"/>
          <a:lstStyle/>
          <a:p>
            <a:pPr marL="0" indent="0" algn="l">
              <a:lnSpc>
                <a:spcPts val="2800"/>
              </a:lnSpc>
              <a:buNone/>
            </a:pPr>
            <a:r>
              <a:rPr lang="en-US" sz="1750" dirty="0">
                <a:solidFill>
                  <a:srgbClr val="000000"/>
                </a:solidFill>
                <a:latin typeface="Noto Serif" pitchFamily="34" charset="0"/>
                <a:ea typeface="Noto Serif" pitchFamily="34" charset="-122"/>
                <a:cs typeface="Noto Serif" pitchFamily="34" charset="-120"/>
              </a:rPr>
              <a:t>Professionals rate AI impact as moderate to high across key construction areas.</a:t>
            </a:r>
            <a:endParaRPr lang="en-US" sz="1750" dirty="0"/>
          </a:p>
        </p:txBody>
      </p:sp>
      <p:sp>
        <p:nvSpPr>
          <p:cNvPr id="11" name="Shape 8"/>
          <p:cNvSpPr/>
          <p:nvPr/>
        </p:nvSpPr>
        <p:spPr>
          <a:xfrm>
            <a:off x="784384" y="6305074"/>
            <a:ext cx="7575233" cy="1306473"/>
          </a:xfrm>
          <a:prstGeom prst="roundRect">
            <a:avLst>
              <a:gd name="adj" fmla="val 7205"/>
            </a:avLst>
          </a:prstGeom>
          <a:solidFill>
            <a:srgbClr val="E6DED2">
              <a:alpha val="50000"/>
            </a:srgbClr>
          </a:solidFill>
          <a:ln w="7620">
            <a:solidFill>
              <a:srgbClr val="CCC4B8"/>
            </a:solidFill>
            <a:prstDash val="solid"/>
          </a:ln>
          <a:effectLst>
            <a:outerShdw dist="20320" dir="2700000" algn="bl" rotWithShape="0">
              <a:srgbClr val="CCC4B8">
                <a:alpha val="100000"/>
              </a:srgbClr>
            </a:outerShdw>
          </a:effectLst>
        </p:spPr>
        <p:txBody>
          <a:bodyPr/>
          <a:lstStyle/>
          <a:p>
            <a:endParaRPr lang="en-US"/>
          </a:p>
        </p:txBody>
      </p:sp>
      <p:sp>
        <p:nvSpPr>
          <p:cNvPr id="12" name="Text 9"/>
          <p:cNvSpPr/>
          <p:nvPr/>
        </p:nvSpPr>
        <p:spPr>
          <a:xfrm>
            <a:off x="1016079" y="6536769"/>
            <a:ext cx="2809637" cy="350163"/>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Noto Serif Medium" pitchFamily="34" charset="0"/>
                <a:ea typeface="Noto Serif Medium" pitchFamily="34" charset="-122"/>
                <a:cs typeface="Noto Serif Medium" pitchFamily="34" charset="-120"/>
              </a:rPr>
              <a:t>Implementation Gap</a:t>
            </a:r>
            <a:endParaRPr lang="en-US" sz="2200" dirty="0"/>
          </a:p>
        </p:txBody>
      </p:sp>
      <p:sp>
        <p:nvSpPr>
          <p:cNvPr id="13" name="Text 10"/>
          <p:cNvSpPr/>
          <p:nvPr/>
        </p:nvSpPr>
        <p:spPr>
          <a:xfrm>
            <a:off x="1016079" y="7021354"/>
            <a:ext cx="7111841" cy="358497"/>
          </a:xfrm>
          <a:prstGeom prst="rect">
            <a:avLst/>
          </a:prstGeom>
          <a:noFill/>
          <a:ln/>
        </p:spPr>
        <p:txBody>
          <a:bodyPr wrap="none" lIns="0" tIns="0" rIns="0" bIns="0" rtlCol="0" anchor="t"/>
          <a:lstStyle/>
          <a:p>
            <a:pPr marL="0" indent="0" algn="l">
              <a:lnSpc>
                <a:spcPts val="2800"/>
              </a:lnSpc>
              <a:buNone/>
            </a:pPr>
            <a:r>
              <a:rPr lang="en-US" sz="1750" dirty="0">
                <a:solidFill>
                  <a:srgbClr val="000000"/>
                </a:solidFill>
                <a:latin typeface="Noto Serif" pitchFamily="34" charset="0"/>
                <a:ea typeface="Noto Serif" pitchFamily="34" charset="-122"/>
                <a:cs typeface="Noto Serif" pitchFamily="34" charset="-120"/>
              </a:rPr>
              <a:t>Perception of potential doesn't match actual deployment rates.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15541" y="405051"/>
            <a:ext cx="6815852" cy="460296"/>
          </a:xfrm>
          <a:prstGeom prst="rect">
            <a:avLst/>
          </a:prstGeom>
          <a:noFill/>
          <a:ln/>
        </p:spPr>
        <p:txBody>
          <a:bodyPr wrap="none" lIns="0" tIns="0" rIns="0" bIns="0" rtlCol="0" anchor="t"/>
          <a:lstStyle/>
          <a:p>
            <a:pPr marL="0" indent="0" algn="l">
              <a:lnSpc>
                <a:spcPts val="3600"/>
              </a:lnSpc>
              <a:buNone/>
            </a:pPr>
            <a:r>
              <a:rPr lang="en-US" sz="2900" dirty="0">
                <a:solidFill>
                  <a:srgbClr val="3A3A3A"/>
                </a:solidFill>
                <a:latin typeface="Noto Serif Medium" pitchFamily="34" charset="0"/>
                <a:ea typeface="Noto Serif Medium" pitchFamily="34" charset="-122"/>
                <a:cs typeface="Noto Serif Medium" pitchFamily="34" charset="-120"/>
              </a:rPr>
              <a:t>Current State: Implementation Reality</a:t>
            </a:r>
            <a:endParaRPr lang="en-US" sz="2900" dirty="0"/>
          </a:p>
        </p:txBody>
      </p:sp>
      <p:sp>
        <p:nvSpPr>
          <p:cNvPr id="3" name="Text 1"/>
          <p:cNvSpPr/>
          <p:nvPr/>
        </p:nvSpPr>
        <p:spPr>
          <a:xfrm>
            <a:off x="2963228" y="2117408"/>
            <a:ext cx="1812012" cy="368260"/>
          </a:xfrm>
          <a:prstGeom prst="rect">
            <a:avLst/>
          </a:prstGeom>
          <a:noFill/>
          <a:ln/>
        </p:spPr>
        <p:txBody>
          <a:bodyPr wrap="none" lIns="0" tIns="0" rIns="0" bIns="0" rtlCol="0" anchor="t"/>
          <a:lstStyle/>
          <a:p>
            <a:pPr marL="0" indent="0" algn="ctr">
              <a:lnSpc>
                <a:spcPts val="2900"/>
              </a:lnSpc>
              <a:buNone/>
            </a:pPr>
            <a:r>
              <a:rPr lang="en-US" sz="2900" dirty="0">
                <a:solidFill>
                  <a:srgbClr val="4C4C4C"/>
                </a:solidFill>
                <a:latin typeface="Noto Serif Medium" pitchFamily="34" charset="0"/>
                <a:ea typeface="Noto Serif Medium" pitchFamily="34" charset="-122"/>
                <a:cs typeface="Noto Serif Medium" pitchFamily="34" charset="-120"/>
              </a:rPr>
              <a:t>45%</a:t>
            </a:r>
            <a:endParaRPr lang="en-US" sz="2900" dirty="0"/>
          </a:p>
        </p:txBody>
      </p:sp>
      <p:pic>
        <p:nvPicPr>
          <p:cNvPr id="4" name="Image 0" descr="preencoded.png"/>
          <p:cNvPicPr>
            <a:picLocks noChangeAspect="1"/>
          </p:cNvPicPr>
          <p:nvPr/>
        </p:nvPicPr>
        <p:blipFill>
          <a:blip r:embed="rId3"/>
          <a:stretch>
            <a:fillRect/>
          </a:stretch>
        </p:blipFill>
        <p:spPr>
          <a:xfrm>
            <a:off x="2764393" y="1196697"/>
            <a:ext cx="2209800" cy="2209800"/>
          </a:xfrm>
          <a:prstGeom prst="rect">
            <a:avLst/>
          </a:prstGeom>
        </p:spPr>
      </p:pic>
      <p:sp>
        <p:nvSpPr>
          <p:cNvPr id="5" name="Text 2"/>
          <p:cNvSpPr/>
          <p:nvPr/>
        </p:nvSpPr>
        <p:spPr>
          <a:xfrm>
            <a:off x="2917865" y="3590568"/>
            <a:ext cx="1902976" cy="230148"/>
          </a:xfrm>
          <a:prstGeom prst="rect">
            <a:avLst/>
          </a:prstGeom>
          <a:noFill/>
          <a:ln/>
        </p:spPr>
        <p:txBody>
          <a:bodyPr wrap="none" lIns="0" tIns="0" rIns="0" bIns="0" rtlCol="0" anchor="t"/>
          <a:lstStyle/>
          <a:p>
            <a:pPr marL="0" indent="0" algn="ctr">
              <a:lnSpc>
                <a:spcPts val="1800"/>
              </a:lnSpc>
              <a:buNone/>
            </a:pPr>
            <a:r>
              <a:rPr lang="en-US" sz="1450" dirty="0">
                <a:solidFill>
                  <a:srgbClr val="4C4C4C"/>
                </a:solidFill>
                <a:latin typeface="Noto Serif Medium" pitchFamily="34" charset="0"/>
                <a:ea typeface="Noto Serif Medium" pitchFamily="34" charset="-122"/>
                <a:cs typeface="Noto Serif Medium" pitchFamily="34" charset="-120"/>
              </a:rPr>
              <a:t>Zero Implementation</a:t>
            </a:r>
            <a:endParaRPr lang="en-US" sz="1450" dirty="0"/>
          </a:p>
        </p:txBody>
      </p:sp>
      <p:sp>
        <p:nvSpPr>
          <p:cNvPr id="6" name="Text 3"/>
          <p:cNvSpPr/>
          <p:nvPr/>
        </p:nvSpPr>
        <p:spPr>
          <a:xfrm>
            <a:off x="515541" y="3909060"/>
            <a:ext cx="6707624" cy="235625"/>
          </a:xfrm>
          <a:prstGeom prst="rect">
            <a:avLst/>
          </a:prstGeom>
          <a:noFill/>
          <a:ln/>
        </p:spPr>
        <p:txBody>
          <a:bodyPr wrap="none" lIns="0" tIns="0" rIns="0" bIns="0" rtlCol="0" anchor="t"/>
          <a:lstStyle/>
          <a:p>
            <a:pPr marL="0" indent="0" algn="ctr">
              <a:lnSpc>
                <a:spcPts val="1850"/>
              </a:lnSpc>
              <a:buNone/>
            </a:pPr>
            <a:r>
              <a:rPr lang="en-US" sz="1150" dirty="0">
                <a:solidFill>
                  <a:srgbClr val="4C4C4C"/>
                </a:solidFill>
                <a:latin typeface="Noto Serif" pitchFamily="34" charset="0"/>
                <a:ea typeface="Noto Serif" pitchFamily="34" charset="-122"/>
                <a:cs typeface="Noto Serif" pitchFamily="34" charset="-120"/>
              </a:rPr>
              <a:t>No AI adoption in their organizations</a:t>
            </a:r>
            <a:endParaRPr lang="en-US" sz="1150" dirty="0"/>
          </a:p>
        </p:txBody>
      </p:sp>
      <p:sp>
        <p:nvSpPr>
          <p:cNvPr id="7" name="Text 4"/>
          <p:cNvSpPr/>
          <p:nvPr/>
        </p:nvSpPr>
        <p:spPr>
          <a:xfrm>
            <a:off x="9854922" y="2117408"/>
            <a:ext cx="1812012" cy="368260"/>
          </a:xfrm>
          <a:prstGeom prst="rect">
            <a:avLst/>
          </a:prstGeom>
          <a:noFill/>
          <a:ln/>
        </p:spPr>
        <p:txBody>
          <a:bodyPr wrap="none" lIns="0" tIns="0" rIns="0" bIns="0" rtlCol="0" anchor="t"/>
          <a:lstStyle/>
          <a:p>
            <a:pPr marL="0" indent="0" algn="ctr">
              <a:lnSpc>
                <a:spcPts val="2900"/>
              </a:lnSpc>
              <a:buNone/>
            </a:pPr>
            <a:r>
              <a:rPr lang="en-US" sz="2900" dirty="0">
                <a:solidFill>
                  <a:srgbClr val="4C4C4C"/>
                </a:solidFill>
                <a:latin typeface="Noto Serif Medium" pitchFamily="34" charset="0"/>
                <a:ea typeface="Noto Serif Medium" pitchFamily="34" charset="-122"/>
                <a:cs typeface="Noto Serif Medium" pitchFamily="34" charset="-120"/>
              </a:rPr>
              <a:t>34%</a:t>
            </a:r>
            <a:endParaRPr lang="en-US" sz="2900" dirty="0"/>
          </a:p>
        </p:txBody>
      </p:sp>
      <p:pic>
        <p:nvPicPr>
          <p:cNvPr id="8" name="Image 1" descr="preencoded.png"/>
          <p:cNvPicPr>
            <a:picLocks noChangeAspect="1"/>
          </p:cNvPicPr>
          <p:nvPr/>
        </p:nvPicPr>
        <p:blipFill>
          <a:blip r:embed="rId4"/>
          <a:stretch>
            <a:fillRect/>
          </a:stretch>
        </p:blipFill>
        <p:spPr>
          <a:xfrm>
            <a:off x="9656088" y="1196697"/>
            <a:ext cx="2209800" cy="2209800"/>
          </a:xfrm>
          <a:prstGeom prst="rect">
            <a:avLst/>
          </a:prstGeom>
        </p:spPr>
      </p:pic>
      <p:sp>
        <p:nvSpPr>
          <p:cNvPr id="9" name="Text 5"/>
          <p:cNvSpPr/>
          <p:nvPr/>
        </p:nvSpPr>
        <p:spPr>
          <a:xfrm>
            <a:off x="9840277" y="3590568"/>
            <a:ext cx="1841540" cy="230148"/>
          </a:xfrm>
          <a:prstGeom prst="rect">
            <a:avLst/>
          </a:prstGeom>
          <a:noFill/>
          <a:ln/>
        </p:spPr>
        <p:txBody>
          <a:bodyPr wrap="none" lIns="0" tIns="0" rIns="0" bIns="0" rtlCol="0" anchor="t"/>
          <a:lstStyle/>
          <a:p>
            <a:pPr marL="0" indent="0" algn="ctr">
              <a:lnSpc>
                <a:spcPts val="1800"/>
              </a:lnSpc>
              <a:buNone/>
            </a:pPr>
            <a:r>
              <a:rPr lang="en-US" sz="1450" dirty="0">
                <a:solidFill>
                  <a:srgbClr val="4C4C4C"/>
                </a:solidFill>
                <a:latin typeface="Noto Serif Medium" pitchFamily="34" charset="0"/>
                <a:ea typeface="Noto Serif Medium" pitchFamily="34" charset="-122"/>
                <a:cs typeface="Noto Serif Medium" pitchFamily="34" charset="-120"/>
              </a:rPr>
              <a:t>Early Pilots</a:t>
            </a:r>
            <a:endParaRPr lang="en-US" sz="1450" dirty="0"/>
          </a:p>
        </p:txBody>
      </p:sp>
      <p:sp>
        <p:nvSpPr>
          <p:cNvPr id="10" name="Text 6"/>
          <p:cNvSpPr/>
          <p:nvPr/>
        </p:nvSpPr>
        <p:spPr>
          <a:xfrm>
            <a:off x="7407235" y="3909060"/>
            <a:ext cx="6707624" cy="235625"/>
          </a:xfrm>
          <a:prstGeom prst="rect">
            <a:avLst/>
          </a:prstGeom>
          <a:noFill/>
          <a:ln/>
        </p:spPr>
        <p:txBody>
          <a:bodyPr wrap="none" lIns="0" tIns="0" rIns="0" bIns="0" rtlCol="0" anchor="t"/>
          <a:lstStyle/>
          <a:p>
            <a:pPr marL="0" indent="0" algn="ctr">
              <a:lnSpc>
                <a:spcPts val="1850"/>
              </a:lnSpc>
              <a:buNone/>
            </a:pPr>
            <a:r>
              <a:rPr lang="en-US" sz="1150" dirty="0">
                <a:solidFill>
                  <a:srgbClr val="4C4C4C"/>
                </a:solidFill>
                <a:latin typeface="Noto Serif" pitchFamily="34" charset="0"/>
                <a:ea typeface="Noto Serif" pitchFamily="34" charset="-122"/>
                <a:cs typeface="Noto Serif" pitchFamily="34" charset="-120"/>
              </a:rPr>
              <a:t>In preliminary testing phases only</a:t>
            </a:r>
            <a:endParaRPr lang="en-US" sz="1150" dirty="0"/>
          </a:p>
        </p:txBody>
      </p:sp>
      <p:sp>
        <p:nvSpPr>
          <p:cNvPr id="11" name="Text 7"/>
          <p:cNvSpPr/>
          <p:nvPr/>
        </p:nvSpPr>
        <p:spPr>
          <a:xfrm>
            <a:off x="2963228" y="5396746"/>
            <a:ext cx="1812012" cy="368260"/>
          </a:xfrm>
          <a:prstGeom prst="rect">
            <a:avLst/>
          </a:prstGeom>
          <a:noFill/>
          <a:ln/>
        </p:spPr>
        <p:txBody>
          <a:bodyPr wrap="none" lIns="0" tIns="0" rIns="0" bIns="0" rtlCol="0" anchor="t"/>
          <a:lstStyle/>
          <a:p>
            <a:pPr marL="0" indent="0" algn="ctr">
              <a:lnSpc>
                <a:spcPts val="2900"/>
              </a:lnSpc>
              <a:buNone/>
            </a:pPr>
            <a:r>
              <a:rPr lang="en-US" sz="2900" dirty="0">
                <a:solidFill>
                  <a:srgbClr val="4C4C4C"/>
                </a:solidFill>
                <a:latin typeface="Noto Serif Medium" pitchFamily="34" charset="0"/>
                <a:ea typeface="Noto Serif Medium" pitchFamily="34" charset="-122"/>
                <a:cs typeface="Noto Serif Medium" pitchFamily="34" charset="-120"/>
              </a:rPr>
              <a:t>1.5%</a:t>
            </a:r>
            <a:endParaRPr lang="en-US" sz="2900" dirty="0"/>
          </a:p>
        </p:txBody>
      </p:sp>
      <p:pic>
        <p:nvPicPr>
          <p:cNvPr id="12" name="Image 2" descr="preencoded.png"/>
          <p:cNvPicPr>
            <a:picLocks noChangeAspect="1"/>
          </p:cNvPicPr>
          <p:nvPr/>
        </p:nvPicPr>
        <p:blipFill>
          <a:blip r:embed="rId5"/>
          <a:stretch>
            <a:fillRect/>
          </a:stretch>
        </p:blipFill>
        <p:spPr>
          <a:xfrm>
            <a:off x="2764393" y="4476036"/>
            <a:ext cx="2209800" cy="2209800"/>
          </a:xfrm>
          <a:prstGeom prst="rect">
            <a:avLst/>
          </a:prstGeom>
        </p:spPr>
      </p:pic>
      <p:sp>
        <p:nvSpPr>
          <p:cNvPr id="13" name="Text 8"/>
          <p:cNvSpPr/>
          <p:nvPr/>
        </p:nvSpPr>
        <p:spPr>
          <a:xfrm>
            <a:off x="2948583" y="6869906"/>
            <a:ext cx="1841540" cy="230148"/>
          </a:xfrm>
          <a:prstGeom prst="rect">
            <a:avLst/>
          </a:prstGeom>
          <a:noFill/>
          <a:ln/>
        </p:spPr>
        <p:txBody>
          <a:bodyPr wrap="none" lIns="0" tIns="0" rIns="0" bIns="0" rtlCol="0" anchor="t"/>
          <a:lstStyle/>
          <a:p>
            <a:pPr marL="0" indent="0" algn="ctr">
              <a:lnSpc>
                <a:spcPts val="1800"/>
              </a:lnSpc>
              <a:buNone/>
            </a:pPr>
            <a:r>
              <a:rPr lang="en-US" sz="1450" dirty="0">
                <a:solidFill>
                  <a:srgbClr val="4C4C4C"/>
                </a:solidFill>
                <a:latin typeface="Noto Serif Medium" pitchFamily="34" charset="0"/>
                <a:ea typeface="Noto Serif Medium" pitchFamily="34" charset="-122"/>
                <a:cs typeface="Noto Serif Medium" pitchFamily="34" charset="-120"/>
              </a:rPr>
              <a:t>Multiple Processes</a:t>
            </a:r>
            <a:endParaRPr lang="en-US" sz="1450" dirty="0"/>
          </a:p>
        </p:txBody>
      </p:sp>
      <p:sp>
        <p:nvSpPr>
          <p:cNvPr id="14" name="Text 9"/>
          <p:cNvSpPr/>
          <p:nvPr/>
        </p:nvSpPr>
        <p:spPr>
          <a:xfrm>
            <a:off x="515541" y="7188398"/>
            <a:ext cx="6707624" cy="235625"/>
          </a:xfrm>
          <a:prstGeom prst="rect">
            <a:avLst/>
          </a:prstGeom>
          <a:noFill/>
          <a:ln/>
        </p:spPr>
        <p:txBody>
          <a:bodyPr wrap="none" lIns="0" tIns="0" rIns="0" bIns="0" rtlCol="0" anchor="t"/>
          <a:lstStyle/>
          <a:p>
            <a:pPr marL="0" indent="0" algn="ctr">
              <a:lnSpc>
                <a:spcPts val="1850"/>
              </a:lnSpc>
              <a:buNone/>
            </a:pPr>
            <a:r>
              <a:rPr lang="en-US" sz="1150" dirty="0">
                <a:solidFill>
                  <a:srgbClr val="4C4C4C"/>
                </a:solidFill>
                <a:latin typeface="Noto Serif" pitchFamily="34" charset="0"/>
                <a:ea typeface="Noto Serif" pitchFamily="34" charset="-122"/>
                <a:cs typeface="Noto Serif" pitchFamily="34" charset="-120"/>
              </a:rPr>
              <a:t>AI deployed across several workflows</a:t>
            </a:r>
            <a:endParaRPr lang="en-US" sz="1150" dirty="0"/>
          </a:p>
        </p:txBody>
      </p:sp>
      <p:sp>
        <p:nvSpPr>
          <p:cNvPr id="15" name="Text 10"/>
          <p:cNvSpPr/>
          <p:nvPr/>
        </p:nvSpPr>
        <p:spPr>
          <a:xfrm>
            <a:off x="9854922" y="5396746"/>
            <a:ext cx="1812012" cy="368260"/>
          </a:xfrm>
          <a:prstGeom prst="rect">
            <a:avLst/>
          </a:prstGeom>
          <a:noFill/>
          <a:ln/>
        </p:spPr>
        <p:txBody>
          <a:bodyPr wrap="none" lIns="0" tIns="0" rIns="0" bIns="0" rtlCol="0" anchor="t"/>
          <a:lstStyle/>
          <a:p>
            <a:pPr marL="0" indent="0" algn="ctr">
              <a:lnSpc>
                <a:spcPts val="2900"/>
              </a:lnSpc>
              <a:buNone/>
            </a:pPr>
            <a:r>
              <a:rPr lang="en-US" sz="2900" dirty="0">
                <a:solidFill>
                  <a:srgbClr val="4C4C4C"/>
                </a:solidFill>
                <a:latin typeface="Noto Serif Medium" pitchFamily="34" charset="0"/>
                <a:ea typeface="Noto Serif Medium" pitchFamily="34" charset="-122"/>
                <a:cs typeface="Noto Serif Medium" pitchFamily="34" charset="-120"/>
              </a:rPr>
              <a:t>&lt;1%</a:t>
            </a:r>
            <a:endParaRPr lang="en-US" sz="2900" dirty="0"/>
          </a:p>
        </p:txBody>
      </p:sp>
      <p:pic>
        <p:nvPicPr>
          <p:cNvPr id="16" name="Image 3" descr="preencoded.png"/>
          <p:cNvPicPr>
            <a:picLocks noChangeAspect="1"/>
          </p:cNvPicPr>
          <p:nvPr/>
        </p:nvPicPr>
        <p:blipFill>
          <a:blip r:embed="rId6"/>
          <a:stretch>
            <a:fillRect/>
          </a:stretch>
        </p:blipFill>
        <p:spPr>
          <a:xfrm>
            <a:off x="9656088" y="4476036"/>
            <a:ext cx="2209800" cy="2209800"/>
          </a:xfrm>
          <a:prstGeom prst="rect">
            <a:avLst/>
          </a:prstGeom>
        </p:spPr>
      </p:pic>
      <p:sp>
        <p:nvSpPr>
          <p:cNvPr id="17" name="Text 11"/>
          <p:cNvSpPr/>
          <p:nvPr/>
        </p:nvSpPr>
        <p:spPr>
          <a:xfrm>
            <a:off x="9840277" y="6869906"/>
            <a:ext cx="1841540" cy="230148"/>
          </a:xfrm>
          <a:prstGeom prst="rect">
            <a:avLst/>
          </a:prstGeom>
          <a:noFill/>
          <a:ln/>
        </p:spPr>
        <p:txBody>
          <a:bodyPr wrap="none" lIns="0" tIns="0" rIns="0" bIns="0" rtlCol="0" anchor="t"/>
          <a:lstStyle/>
          <a:p>
            <a:pPr marL="0" indent="0" algn="ctr">
              <a:lnSpc>
                <a:spcPts val="1800"/>
              </a:lnSpc>
              <a:buNone/>
            </a:pPr>
            <a:r>
              <a:rPr lang="en-US" sz="1450" dirty="0">
                <a:solidFill>
                  <a:srgbClr val="4C4C4C"/>
                </a:solidFill>
                <a:latin typeface="Noto Serif Medium" pitchFamily="34" charset="0"/>
                <a:ea typeface="Noto Serif Medium" pitchFamily="34" charset="-122"/>
                <a:cs typeface="Noto Serif Medium" pitchFamily="34" charset="-120"/>
              </a:rPr>
              <a:t>Fully Embedded</a:t>
            </a:r>
            <a:endParaRPr lang="en-US" sz="1450" dirty="0"/>
          </a:p>
        </p:txBody>
      </p:sp>
      <p:sp>
        <p:nvSpPr>
          <p:cNvPr id="18" name="Text 12"/>
          <p:cNvSpPr/>
          <p:nvPr/>
        </p:nvSpPr>
        <p:spPr>
          <a:xfrm>
            <a:off x="7407235" y="7188398"/>
            <a:ext cx="6707624" cy="235625"/>
          </a:xfrm>
          <a:prstGeom prst="rect">
            <a:avLst/>
          </a:prstGeom>
          <a:noFill/>
          <a:ln/>
        </p:spPr>
        <p:txBody>
          <a:bodyPr wrap="none" lIns="0" tIns="0" rIns="0" bIns="0" rtlCol="0" anchor="t"/>
          <a:lstStyle/>
          <a:p>
            <a:pPr marL="0" indent="0" algn="ctr">
              <a:lnSpc>
                <a:spcPts val="1850"/>
              </a:lnSpc>
              <a:buNone/>
            </a:pPr>
            <a:r>
              <a:rPr lang="en-US" sz="1150" dirty="0">
                <a:solidFill>
                  <a:srgbClr val="4C4C4C"/>
                </a:solidFill>
                <a:latin typeface="Noto Serif" pitchFamily="34" charset="0"/>
                <a:ea typeface="Noto Serif" pitchFamily="34" charset="-122"/>
                <a:cs typeface="Noto Serif" pitchFamily="34" charset="-120"/>
              </a:rPr>
              <a:t>Organization-wide integration achieved</a:t>
            </a:r>
            <a:endParaRPr lang="en-US" sz="1150" dirty="0"/>
          </a:p>
        </p:txBody>
      </p:sp>
      <p:sp>
        <p:nvSpPr>
          <p:cNvPr id="19" name="Text 13"/>
          <p:cNvSpPr/>
          <p:nvPr/>
        </p:nvSpPr>
        <p:spPr>
          <a:xfrm>
            <a:off x="515541" y="7589758"/>
            <a:ext cx="13599319" cy="235625"/>
          </a:xfrm>
          <a:prstGeom prst="rect">
            <a:avLst/>
          </a:prstGeom>
          <a:noFill/>
          <a:ln/>
        </p:spPr>
        <p:txBody>
          <a:bodyPr wrap="none" lIns="0" tIns="0" rIns="0" bIns="0" rtlCol="0" anchor="t"/>
          <a:lstStyle/>
          <a:p>
            <a:pPr marL="0" indent="0" algn="l">
              <a:lnSpc>
                <a:spcPts val="1850"/>
              </a:lnSpc>
              <a:buNone/>
            </a:pPr>
            <a:r>
              <a:rPr lang="en-US" sz="1150" dirty="0">
                <a:solidFill>
                  <a:srgbClr val="4C4C4C"/>
                </a:solidFill>
                <a:latin typeface="Noto Serif" pitchFamily="34" charset="0"/>
                <a:ea typeface="Noto Serif" pitchFamily="34" charset="-122"/>
                <a:cs typeface="Noto Serif" pitchFamily="34" charset="-120"/>
              </a:rPr>
              <a:t>Additionally, 29% of organizations have no capability or plans for AI implementation, while 45% remain in early exploration stages with limited capability.</a:t>
            </a:r>
            <a:endParaRPr lang="en-US" sz="11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3871" y="671393"/>
            <a:ext cx="5125403" cy="640675"/>
          </a:xfrm>
          <a:prstGeom prst="rect">
            <a:avLst/>
          </a:prstGeom>
          <a:noFill/>
          <a:ln/>
        </p:spPr>
        <p:txBody>
          <a:bodyPr wrap="none" lIns="0" tIns="0" rIns="0" bIns="0" rtlCol="0" anchor="t"/>
          <a:lstStyle/>
          <a:p>
            <a:pPr marL="0" indent="0" algn="l">
              <a:lnSpc>
                <a:spcPts val="5000"/>
              </a:lnSpc>
              <a:buNone/>
            </a:pPr>
            <a:r>
              <a:rPr lang="en-US" sz="4000" dirty="0">
                <a:solidFill>
                  <a:srgbClr val="3A3A3A"/>
                </a:solidFill>
                <a:latin typeface="Noto Serif Medium" pitchFamily="34" charset="0"/>
                <a:ea typeface="Noto Serif Medium" pitchFamily="34" charset="-122"/>
                <a:cs typeface="Noto Serif Medium" pitchFamily="34" charset="-120"/>
              </a:rPr>
              <a:t>Barriers to Adoption</a:t>
            </a:r>
            <a:endParaRPr lang="en-US" sz="4000" dirty="0"/>
          </a:p>
        </p:txBody>
      </p:sp>
      <p:sp>
        <p:nvSpPr>
          <p:cNvPr id="4" name="Shape 1"/>
          <p:cNvSpPr/>
          <p:nvPr/>
        </p:nvSpPr>
        <p:spPr>
          <a:xfrm>
            <a:off x="6203871" y="1619488"/>
            <a:ext cx="3752017" cy="3522940"/>
          </a:xfrm>
          <a:prstGeom prst="roundRect">
            <a:avLst>
              <a:gd name="adj" fmla="val 3115"/>
            </a:avLst>
          </a:prstGeom>
          <a:solidFill>
            <a:srgbClr val="FDFBF7"/>
          </a:solidFill>
          <a:ln w="22860">
            <a:solidFill>
              <a:srgbClr val="E6DED2"/>
            </a:solidFill>
            <a:prstDash val="solid"/>
          </a:ln>
          <a:effectLst>
            <a:outerShdw dist="19050" dir="2700000" algn="bl" rotWithShape="0">
              <a:srgbClr val="E6DED2">
                <a:alpha val="100000"/>
              </a:srgbClr>
            </a:outerShdw>
          </a:effectLst>
        </p:spPr>
        <p:txBody>
          <a:bodyPr/>
          <a:lstStyle/>
          <a:p>
            <a:endParaRPr lang="en-US"/>
          </a:p>
        </p:txBody>
      </p:sp>
      <p:sp>
        <p:nvSpPr>
          <p:cNvPr id="5" name="Shape 2"/>
          <p:cNvSpPr/>
          <p:nvPr/>
        </p:nvSpPr>
        <p:spPr>
          <a:xfrm>
            <a:off x="6181011" y="1619488"/>
            <a:ext cx="91440" cy="3522940"/>
          </a:xfrm>
          <a:prstGeom prst="roundRect">
            <a:avLst>
              <a:gd name="adj" fmla="val 94169"/>
            </a:avLst>
          </a:prstGeom>
          <a:solidFill>
            <a:srgbClr val="E6DED2"/>
          </a:solidFill>
          <a:ln/>
        </p:spPr>
        <p:txBody>
          <a:bodyPr/>
          <a:lstStyle/>
          <a:p>
            <a:endParaRPr lang="en-US"/>
          </a:p>
        </p:txBody>
      </p:sp>
      <p:sp>
        <p:nvSpPr>
          <p:cNvPr id="6" name="Text 3"/>
          <p:cNvSpPr/>
          <p:nvPr/>
        </p:nvSpPr>
        <p:spPr>
          <a:xfrm>
            <a:off x="6500217" y="1847255"/>
            <a:ext cx="2562701" cy="320278"/>
          </a:xfrm>
          <a:prstGeom prst="rect">
            <a:avLst/>
          </a:prstGeom>
          <a:noFill/>
          <a:ln/>
        </p:spPr>
        <p:txBody>
          <a:bodyPr wrap="none" lIns="0" tIns="0" rIns="0" bIns="0" rtlCol="0" anchor="t"/>
          <a:lstStyle/>
          <a:p>
            <a:pPr marL="0" indent="0" algn="l">
              <a:lnSpc>
                <a:spcPts val="2500"/>
              </a:lnSpc>
              <a:buNone/>
            </a:pPr>
            <a:r>
              <a:rPr lang="en-US" sz="2000" dirty="0">
                <a:solidFill>
                  <a:srgbClr val="4C4C4C"/>
                </a:solidFill>
                <a:latin typeface="Noto Serif Medium" pitchFamily="34" charset="0"/>
                <a:ea typeface="Noto Serif Medium" pitchFamily="34" charset="-122"/>
                <a:cs typeface="Noto Serif Medium" pitchFamily="34" charset="-120"/>
              </a:rPr>
              <a:t>Adoption Fatigue</a:t>
            </a:r>
            <a:endParaRPr lang="en-US" sz="2000" dirty="0"/>
          </a:p>
        </p:txBody>
      </p:sp>
      <p:sp>
        <p:nvSpPr>
          <p:cNvPr id="7" name="Text 4"/>
          <p:cNvSpPr/>
          <p:nvPr/>
        </p:nvSpPr>
        <p:spPr>
          <a:xfrm>
            <a:off x="6500217" y="2290524"/>
            <a:ext cx="3227903" cy="2624137"/>
          </a:xfrm>
          <a:prstGeom prst="rect">
            <a:avLst/>
          </a:prstGeom>
          <a:noFill/>
          <a:ln/>
        </p:spPr>
        <p:txBody>
          <a:bodyPr wrap="square" lIns="0" tIns="0" rIns="0" bIns="0" rtlCol="0" anchor="t"/>
          <a:lstStyle/>
          <a:p>
            <a:pPr marL="0" indent="0" algn="l">
              <a:lnSpc>
                <a:spcPts val="2550"/>
              </a:lnSpc>
              <a:buNone/>
            </a:pPr>
            <a:r>
              <a:rPr lang="en-US" sz="1600" dirty="0">
                <a:solidFill>
                  <a:srgbClr val="4C4C4C"/>
                </a:solidFill>
                <a:latin typeface="Noto Serif" pitchFamily="34" charset="0"/>
                <a:ea typeface="Noto Serif" pitchFamily="34" charset="-122"/>
                <a:cs typeface="Noto Serif" pitchFamily="34" charset="-120"/>
              </a:rPr>
              <a:t>Overwhelming point solutions, multiple workflows, and numerous login requirements create unprecedented fragmentation. "I've never seen that in any other industry," says Tanja Kufner of Nemetschek Group.</a:t>
            </a:r>
            <a:endParaRPr lang="en-US" sz="1600" dirty="0"/>
          </a:p>
        </p:txBody>
      </p:sp>
      <p:sp>
        <p:nvSpPr>
          <p:cNvPr id="8" name="Shape 5"/>
          <p:cNvSpPr/>
          <p:nvPr/>
        </p:nvSpPr>
        <p:spPr>
          <a:xfrm>
            <a:off x="10160794" y="1619488"/>
            <a:ext cx="3752136" cy="3522940"/>
          </a:xfrm>
          <a:prstGeom prst="roundRect">
            <a:avLst>
              <a:gd name="adj" fmla="val 3115"/>
            </a:avLst>
          </a:prstGeom>
          <a:solidFill>
            <a:srgbClr val="FDFBF7"/>
          </a:solidFill>
          <a:ln w="22860">
            <a:solidFill>
              <a:srgbClr val="E6DED2"/>
            </a:solidFill>
            <a:prstDash val="solid"/>
          </a:ln>
          <a:effectLst>
            <a:outerShdw dist="19050" dir="2700000" algn="bl" rotWithShape="0">
              <a:srgbClr val="E6DED2">
                <a:alpha val="100000"/>
              </a:srgbClr>
            </a:outerShdw>
          </a:effectLst>
        </p:spPr>
        <p:txBody>
          <a:bodyPr/>
          <a:lstStyle/>
          <a:p>
            <a:endParaRPr lang="en-US"/>
          </a:p>
        </p:txBody>
      </p:sp>
      <p:sp>
        <p:nvSpPr>
          <p:cNvPr id="9" name="Shape 6"/>
          <p:cNvSpPr/>
          <p:nvPr/>
        </p:nvSpPr>
        <p:spPr>
          <a:xfrm>
            <a:off x="10137934" y="1619488"/>
            <a:ext cx="91440" cy="3522940"/>
          </a:xfrm>
          <a:prstGeom prst="roundRect">
            <a:avLst>
              <a:gd name="adj" fmla="val 94169"/>
            </a:avLst>
          </a:prstGeom>
          <a:solidFill>
            <a:srgbClr val="E6DED2"/>
          </a:solidFill>
          <a:ln/>
        </p:spPr>
        <p:txBody>
          <a:bodyPr/>
          <a:lstStyle/>
          <a:p>
            <a:endParaRPr lang="en-US"/>
          </a:p>
        </p:txBody>
      </p:sp>
      <p:sp>
        <p:nvSpPr>
          <p:cNvPr id="10" name="Text 7"/>
          <p:cNvSpPr/>
          <p:nvPr/>
        </p:nvSpPr>
        <p:spPr>
          <a:xfrm>
            <a:off x="10457140" y="1847255"/>
            <a:ext cx="2812375" cy="320278"/>
          </a:xfrm>
          <a:prstGeom prst="rect">
            <a:avLst/>
          </a:prstGeom>
          <a:noFill/>
          <a:ln/>
        </p:spPr>
        <p:txBody>
          <a:bodyPr wrap="none" lIns="0" tIns="0" rIns="0" bIns="0" rtlCol="0" anchor="t"/>
          <a:lstStyle/>
          <a:p>
            <a:pPr marL="0" indent="0" algn="l">
              <a:lnSpc>
                <a:spcPts val="2500"/>
              </a:lnSpc>
              <a:buNone/>
            </a:pPr>
            <a:r>
              <a:rPr lang="en-US" sz="2000" dirty="0">
                <a:solidFill>
                  <a:srgbClr val="4C4C4C"/>
                </a:solidFill>
                <a:latin typeface="Noto Serif Medium" pitchFamily="34" charset="0"/>
                <a:ea typeface="Noto Serif Medium" pitchFamily="34" charset="-122"/>
                <a:cs typeface="Noto Serif Medium" pitchFamily="34" charset="-120"/>
              </a:rPr>
              <a:t>Traditional Workflows</a:t>
            </a:r>
            <a:endParaRPr lang="en-US" sz="2000" dirty="0"/>
          </a:p>
        </p:txBody>
      </p:sp>
      <p:sp>
        <p:nvSpPr>
          <p:cNvPr id="11" name="Text 8"/>
          <p:cNvSpPr/>
          <p:nvPr/>
        </p:nvSpPr>
        <p:spPr>
          <a:xfrm>
            <a:off x="10457140" y="2290524"/>
            <a:ext cx="3228022" cy="984052"/>
          </a:xfrm>
          <a:prstGeom prst="rect">
            <a:avLst/>
          </a:prstGeom>
          <a:noFill/>
          <a:ln/>
        </p:spPr>
        <p:txBody>
          <a:bodyPr wrap="square" lIns="0" tIns="0" rIns="0" bIns="0" rtlCol="0" anchor="t"/>
          <a:lstStyle/>
          <a:p>
            <a:pPr marL="0" indent="0" algn="l">
              <a:lnSpc>
                <a:spcPts val="2550"/>
              </a:lnSpc>
              <a:buNone/>
            </a:pPr>
            <a:r>
              <a:rPr lang="en-US" sz="1600" dirty="0">
                <a:solidFill>
                  <a:srgbClr val="4C4C4C"/>
                </a:solidFill>
                <a:latin typeface="Noto Serif" pitchFamily="34" charset="0"/>
                <a:ea typeface="Noto Serif" pitchFamily="34" charset="-122"/>
                <a:cs typeface="Noto Serif" pitchFamily="34" charset="-120"/>
              </a:rPr>
              <a:t>Established processes and workforce resistance to change compound technological inertia.</a:t>
            </a:r>
            <a:endParaRPr lang="en-US" sz="1600" dirty="0"/>
          </a:p>
        </p:txBody>
      </p:sp>
      <p:sp>
        <p:nvSpPr>
          <p:cNvPr id="12" name="Shape 9"/>
          <p:cNvSpPr/>
          <p:nvPr/>
        </p:nvSpPr>
        <p:spPr>
          <a:xfrm>
            <a:off x="6203871" y="5347335"/>
            <a:ext cx="3752017" cy="2210872"/>
          </a:xfrm>
          <a:prstGeom prst="roundRect">
            <a:avLst>
              <a:gd name="adj" fmla="val 4963"/>
            </a:avLst>
          </a:prstGeom>
          <a:solidFill>
            <a:srgbClr val="FDFBF7"/>
          </a:solidFill>
          <a:ln w="22860">
            <a:solidFill>
              <a:srgbClr val="E6DED2"/>
            </a:solidFill>
            <a:prstDash val="solid"/>
          </a:ln>
          <a:effectLst>
            <a:outerShdw dist="19050" dir="2700000" algn="bl" rotWithShape="0">
              <a:srgbClr val="E6DED2">
                <a:alpha val="100000"/>
              </a:srgbClr>
            </a:outerShdw>
          </a:effectLst>
        </p:spPr>
        <p:txBody>
          <a:bodyPr/>
          <a:lstStyle/>
          <a:p>
            <a:endParaRPr lang="en-US"/>
          </a:p>
        </p:txBody>
      </p:sp>
      <p:sp>
        <p:nvSpPr>
          <p:cNvPr id="13" name="Shape 10"/>
          <p:cNvSpPr/>
          <p:nvPr/>
        </p:nvSpPr>
        <p:spPr>
          <a:xfrm>
            <a:off x="6181011" y="5347335"/>
            <a:ext cx="91440" cy="2210872"/>
          </a:xfrm>
          <a:prstGeom prst="roundRect">
            <a:avLst>
              <a:gd name="adj" fmla="val 94169"/>
            </a:avLst>
          </a:prstGeom>
          <a:solidFill>
            <a:srgbClr val="E6DED2"/>
          </a:solidFill>
          <a:ln/>
        </p:spPr>
        <p:txBody>
          <a:bodyPr/>
          <a:lstStyle/>
          <a:p>
            <a:endParaRPr lang="en-US"/>
          </a:p>
        </p:txBody>
      </p:sp>
      <p:sp>
        <p:nvSpPr>
          <p:cNvPr id="14" name="Text 11"/>
          <p:cNvSpPr/>
          <p:nvPr/>
        </p:nvSpPr>
        <p:spPr>
          <a:xfrm>
            <a:off x="6500217" y="5575102"/>
            <a:ext cx="2622709" cy="320278"/>
          </a:xfrm>
          <a:prstGeom prst="rect">
            <a:avLst/>
          </a:prstGeom>
          <a:noFill/>
          <a:ln/>
        </p:spPr>
        <p:txBody>
          <a:bodyPr wrap="none" lIns="0" tIns="0" rIns="0" bIns="0" rtlCol="0" anchor="t"/>
          <a:lstStyle/>
          <a:p>
            <a:pPr marL="0" indent="0" algn="l">
              <a:lnSpc>
                <a:spcPts val="2500"/>
              </a:lnSpc>
              <a:buNone/>
            </a:pPr>
            <a:r>
              <a:rPr lang="en-US" sz="2000" dirty="0">
                <a:solidFill>
                  <a:srgbClr val="4C4C4C"/>
                </a:solidFill>
                <a:latin typeface="Noto Serif Medium" pitchFamily="34" charset="0"/>
                <a:ea typeface="Noto Serif Medium" pitchFamily="34" charset="-122"/>
                <a:cs typeface="Noto Serif Medium" pitchFamily="34" charset="-120"/>
              </a:rPr>
              <a:t>Resource Constraints</a:t>
            </a:r>
            <a:endParaRPr lang="en-US" sz="2000" dirty="0"/>
          </a:p>
        </p:txBody>
      </p:sp>
      <p:sp>
        <p:nvSpPr>
          <p:cNvPr id="15" name="Text 12"/>
          <p:cNvSpPr/>
          <p:nvPr/>
        </p:nvSpPr>
        <p:spPr>
          <a:xfrm>
            <a:off x="6500217" y="6018371"/>
            <a:ext cx="3227903" cy="1312069"/>
          </a:xfrm>
          <a:prstGeom prst="rect">
            <a:avLst/>
          </a:prstGeom>
          <a:noFill/>
          <a:ln/>
        </p:spPr>
        <p:txBody>
          <a:bodyPr wrap="square" lIns="0" tIns="0" rIns="0" bIns="0" rtlCol="0" anchor="t"/>
          <a:lstStyle/>
          <a:p>
            <a:pPr marL="0" indent="0" algn="l">
              <a:lnSpc>
                <a:spcPts val="2550"/>
              </a:lnSpc>
              <a:buNone/>
            </a:pPr>
            <a:r>
              <a:rPr lang="en-US" sz="1600" dirty="0">
                <a:solidFill>
                  <a:srgbClr val="4C4C4C"/>
                </a:solidFill>
                <a:latin typeface="Noto Serif" pitchFamily="34" charset="0"/>
                <a:ea typeface="Noto Serif" pitchFamily="34" charset="-122"/>
                <a:cs typeface="Noto Serif" pitchFamily="34" charset="-120"/>
              </a:rPr>
              <a:t>Limited internal expertise, implementation costs, and training requirements create barriers for many firms.</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9700" y="538639"/>
            <a:ext cx="7777401" cy="1220391"/>
          </a:xfrm>
          <a:prstGeom prst="rect">
            <a:avLst/>
          </a:prstGeom>
          <a:noFill/>
          <a:ln/>
        </p:spPr>
        <p:txBody>
          <a:bodyPr wrap="square" lIns="0" tIns="0" rIns="0" bIns="0" rtlCol="0" anchor="t"/>
          <a:lstStyle/>
          <a:p>
            <a:pPr marL="0" indent="0" algn="l">
              <a:lnSpc>
                <a:spcPts val="4800"/>
              </a:lnSpc>
              <a:buNone/>
            </a:pPr>
            <a:r>
              <a:rPr lang="en-US" sz="3800" dirty="0">
                <a:solidFill>
                  <a:srgbClr val="3A3A3A"/>
                </a:solidFill>
                <a:latin typeface="Noto Serif Medium" pitchFamily="34" charset="0"/>
                <a:ea typeface="Noto Serif Medium" pitchFamily="34" charset="-122"/>
                <a:cs typeface="Noto Serif Medium" pitchFamily="34" charset="-120"/>
              </a:rPr>
              <a:t>Path Forward: RICS Recommendations</a:t>
            </a:r>
            <a:endParaRPr lang="en-US" sz="3800" dirty="0"/>
          </a:p>
        </p:txBody>
      </p:sp>
      <p:pic>
        <p:nvPicPr>
          <p:cNvPr id="4" name="Image 1" descr="preencoded.png"/>
          <p:cNvPicPr>
            <a:picLocks noChangeAspect="1"/>
          </p:cNvPicPr>
          <p:nvPr/>
        </p:nvPicPr>
        <p:blipFill>
          <a:blip r:embed="rId4"/>
          <a:stretch>
            <a:fillRect/>
          </a:stretch>
        </p:blipFill>
        <p:spPr>
          <a:xfrm>
            <a:off x="6169700" y="2051804"/>
            <a:ext cx="585668" cy="1143000"/>
          </a:xfrm>
          <a:prstGeom prst="rect">
            <a:avLst/>
          </a:prstGeom>
        </p:spPr>
      </p:pic>
      <p:sp>
        <p:nvSpPr>
          <p:cNvPr id="5" name="Text 1"/>
          <p:cNvSpPr/>
          <p:nvPr/>
        </p:nvSpPr>
        <p:spPr>
          <a:xfrm>
            <a:off x="6950512" y="2246948"/>
            <a:ext cx="3472101" cy="305038"/>
          </a:xfrm>
          <a:prstGeom prst="rect">
            <a:avLst/>
          </a:prstGeom>
          <a:noFill/>
          <a:ln/>
        </p:spPr>
        <p:txBody>
          <a:bodyPr wrap="none" lIns="0" tIns="0" rIns="0" bIns="0" rtlCol="0" anchor="t"/>
          <a:lstStyle/>
          <a:p>
            <a:pPr marL="0" indent="0" algn="l">
              <a:lnSpc>
                <a:spcPts val="2400"/>
              </a:lnSpc>
              <a:buNone/>
            </a:pPr>
            <a:r>
              <a:rPr lang="en-US" sz="1900" dirty="0">
                <a:solidFill>
                  <a:srgbClr val="4C4C4C"/>
                </a:solidFill>
                <a:latin typeface="Noto Serif Medium" pitchFamily="34" charset="0"/>
                <a:ea typeface="Noto Serif Medium" pitchFamily="34" charset="-122"/>
                <a:cs typeface="Noto Serif Medium" pitchFamily="34" charset="-120"/>
              </a:rPr>
              <a:t>Immediate: Build Foundation</a:t>
            </a:r>
            <a:endParaRPr lang="en-US" sz="1900" dirty="0"/>
          </a:p>
        </p:txBody>
      </p:sp>
      <p:sp>
        <p:nvSpPr>
          <p:cNvPr id="6" name="Text 2"/>
          <p:cNvSpPr/>
          <p:nvPr/>
        </p:nvSpPr>
        <p:spPr>
          <a:xfrm>
            <a:off x="6950512" y="2669024"/>
            <a:ext cx="6996589" cy="937260"/>
          </a:xfrm>
          <a:prstGeom prst="rect">
            <a:avLst/>
          </a:prstGeom>
          <a:noFill/>
          <a:ln/>
        </p:spPr>
        <p:txBody>
          <a:bodyPr wrap="square" lIns="0" tIns="0" rIns="0" bIns="0" rtlCol="0" anchor="t"/>
          <a:lstStyle/>
          <a:p>
            <a:pPr marL="0" indent="0" algn="l">
              <a:lnSpc>
                <a:spcPts val="2450"/>
              </a:lnSpc>
              <a:buNone/>
            </a:pPr>
            <a:r>
              <a:rPr lang="en-US" sz="1500" dirty="0">
                <a:solidFill>
                  <a:srgbClr val="4C4C4C"/>
                </a:solidFill>
                <a:latin typeface="Noto Serif" pitchFamily="34" charset="0"/>
                <a:ea typeface="Noto Serif" pitchFamily="34" charset="-122"/>
                <a:cs typeface="Noto Serif" pitchFamily="34" charset="-120"/>
              </a:rPr>
              <a:t>Upskill internal teams and establish cross-functional leadership groups. Identify near-term AI use cases in scheduling, cost estimating, sustainability, and safety.</a:t>
            </a:r>
            <a:endParaRPr lang="en-US" sz="1500" dirty="0"/>
          </a:p>
        </p:txBody>
      </p:sp>
      <p:pic>
        <p:nvPicPr>
          <p:cNvPr id="7" name="Image 2" descr="preencoded.png"/>
          <p:cNvPicPr>
            <a:picLocks noChangeAspect="1"/>
          </p:cNvPicPr>
          <p:nvPr/>
        </p:nvPicPr>
        <p:blipFill>
          <a:blip r:embed="rId4"/>
          <a:stretch>
            <a:fillRect/>
          </a:stretch>
        </p:blipFill>
        <p:spPr>
          <a:xfrm>
            <a:off x="6462474" y="3996571"/>
            <a:ext cx="585668" cy="1143000"/>
          </a:xfrm>
          <a:prstGeom prst="rect">
            <a:avLst/>
          </a:prstGeom>
        </p:spPr>
      </p:pic>
      <p:sp>
        <p:nvSpPr>
          <p:cNvPr id="8" name="Text 3"/>
          <p:cNvSpPr/>
          <p:nvPr/>
        </p:nvSpPr>
        <p:spPr>
          <a:xfrm>
            <a:off x="7243286" y="4191714"/>
            <a:ext cx="3776543" cy="305038"/>
          </a:xfrm>
          <a:prstGeom prst="rect">
            <a:avLst/>
          </a:prstGeom>
          <a:noFill/>
          <a:ln/>
        </p:spPr>
        <p:txBody>
          <a:bodyPr wrap="none" lIns="0" tIns="0" rIns="0" bIns="0" rtlCol="0" anchor="t"/>
          <a:lstStyle/>
          <a:p>
            <a:pPr marL="0" indent="0" algn="l">
              <a:lnSpc>
                <a:spcPts val="2400"/>
              </a:lnSpc>
              <a:buNone/>
            </a:pPr>
            <a:r>
              <a:rPr lang="en-US" sz="1900" dirty="0">
                <a:solidFill>
                  <a:srgbClr val="4C4C4C"/>
                </a:solidFill>
                <a:latin typeface="Noto Serif Medium" pitchFamily="34" charset="0"/>
                <a:ea typeface="Noto Serif Medium" pitchFamily="34" charset="-122"/>
                <a:cs typeface="Noto Serif Medium" pitchFamily="34" charset="-120"/>
              </a:rPr>
              <a:t>Medium-Term: Evaluate &amp; Scale</a:t>
            </a:r>
            <a:endParaRPr lang="en-US" sz="1900" dirty="0"/>
          </a:p>
        </p:txBody>
      </p:sp>
      <p:sp>
        <p:nvSpPr>
          <p:cNvPr id="9" name="Text 4"/>
          <p:cNvSpPr/>
          <p:nvPr/>
        </p:nvSpPr>
        <p:spPr>
          <a:xfrm>
            <a:off x="7243286" y="4613791"/>
            <a:ext cx="6703814" cy="937260"/>
          </a:xfrm>
          <a:prstGeom prst="rect">
            <a:avLst/>
          </a:prstGeom>
          <a:noFill/>
          <a:ln/>
        </p:spPr>
        <p:txBody>
          <a:bodyPr wrap="square" lIns="0" tIns="0" rIns="0" bIns="0" rtlCol="0" anchor="t"/>
          <a:lstStyle/>
          <a:p>
            <a:pPr marL="0" indent="0" algn="l">
              <a:lnSpc>
                <a:spcPts val="2450"/>
              </a:lnSpc>
              <a:buNone/>
            </a:pPr>
            <a:r>
              <a:rPr lang="en-US" sz="1500" dirty="0">
                <a:solidFill>
                  <a:srgbClr val="4C4C4C"/>
                </a:solidFill>
                <a:latin typeface="Noto Serif" pitchFamily="34" charset="0"/>
                <a:ea typeface="Noto Serif" pitchFamily="34" charset="-122"/>
                <a:cs typeface="Noto Serif" pitchFamily="34" charset="-120"/>
              </a:rPr>
              <a:t>Monitor AI performance using benchmarks and user feedback. Build business case for scaling while managing risks and environmental costs.</a:t>
            </a:r>
            <a:endParaRPr lang="en-US" sz="1500" dirty="0"/>
          </a:p>
        </p:txBody>
      </p:sp>
      <p:pic>
        <p:nvPicPr>
          <p:cNvPr id="10" name="Image 3" descr="preencoded.png"/>
          <p:cNvPicPr>
            <a:picLocks noChangeAspect="1"/>
          </p:cNvPicPr>
          <p:nvPr/>
        </p:nvPicPr>
        <p:blipFill>
          <a:blip r:embed="rId4"/>
          <a:stretch>
            <a:fillRect/>
          </a:stretch>
        </p:blipFill>
        <p:spPr>
          <a:xfrm>
            <a:off x="6755368" y="5941338"/>
            <a:ext cx="585668" cy="1143000"/>
          </a:xfrm>
          <a:prstGeom prst="rect">
            <a:avLst/>
          </a:prstGeom>
        </p:spPr>
      </p:pic>
      <p:sp>
        <p:nvSpPr>
          <p:cNvPr id="11" name="Text 5"/>
          <p:cNvSpPr/>
          <p:nvPr/>
        </p:nvSpPr>
        <p:spPr>
          <a:xfrm>
            <a:off x="7536180" y="6136481"/>
            <a:ext cx="3797022" cy="305038"/>
          </a:xfrm>
          <a:prstGeom prst="rect">
            <a:avLst/>
          </a:prstGeom>
          <a:noFill/>
          <a:ln/>
        </p:spPr>
        <p:txBody>
          <a:bodyPr wrap="none" lIns="0" tIns="0" rIns="0" bIns="0" rtlCol="0" anchor="t"/>
          <a:lstStyle/>
          <a:p>
            <a:pPr marL="0" indent="0" algn="l">
              <a:lnSpc>
                <a:spcPts val="2400"/>
              </a:lnSpc>
              <a:buNone/>
            </a:pPr>
            <a:r>
              <a:rPr lang="en-US" sz="1900" dirty="0">
                <a:solidFill>
                  <a:srgbClr val="4C4C4C"/>
                </a:solidFill>
                <a:latin typeface="Noto Serif Medium" pitchFamily="34" charset="0"/>
                <a:ea typeface="Noto Serif Medium" pitchFamily="34" charset="-122"/>
                <a:cs typeface="Noto Serif Medium" pitchFamily="34" charset="-120"/>
              </a:rPr>
              <a:t>Long-Term: Reach Tipping Point</a:t>
            </a:r>
            <a:endParaRPr lang="en-US" sz="1900" dirty="0"/>
          </a:p>
        </p:txBody>
      </p:sp>
      <p:sp>
        <p:nvSpPr>
          <p:cNvPr id="12" name="Text 6"/>
          <p:cNvSpPr/>
          <p:nvPr/>
        </p:nvSpPr>
        <p:spPr>
          <a:xfrm>
            <a:off x="7536180" y="6558558"/>
            <a:ext cx="6410920" cy="937260"/>
          </a:xfrm>
          <a:prstGeom prst="rect">
            <a:avLst/>
          </a:prstGeom>
          <a:noFill/>
          <a:ln/>
        </p:spPr>
        <p:txBody>
          <a:bodyPr wrap="square" lIns="0" tIns="0" rIns="0" bIns="0" rtlCol="0" anchor="t"/>
          <a:lstStyle/>
          <a:p>
            <a:pPr marL="0" indent="0" algn="l">
              <a:lnSpc>
                <a:spcPts val="2450"/>
              </a:lnSpc>
              <a:buNone/>
            </a:pPr>
            <a:r>
              <a:rPr lang="en-US" sz="1500" dirty="0">
                <a:solidFill>
                  <a:srgbClr val="4C4C4C"/>
                </a:solidFill>
                <a:latin typeface="Noto Serif" pitchFamily="34" charset="0"/>
                <a:ea typeface="Noto Serif" pitchFamily="34" charset="-122"/>
                <a:cs typeface="Noto Serif" pitchFamily="34" charset="-120"/>
              </a:rPr>
              <a:t>As infrastructure develops and costs decrease, widespread adoption could occur rapidly. "The construction industry is reaching an AI tipping point," per RICS Report.</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85654" y="731520"/>
            <a:ext cx="5140643" cy="624245"/>
          </a:xfrm>
          <a:prstGeom prst="rect">
            <a:avLst/>
          </a:prstGeom>
          <a:noFill/>
          <a:ln/>
        </p:spPr>
        <p:txBody>
          <a:bodyPr wrap="none" lIns="0" tIns="0" rIns="0" bIns="0" rtlCol="0" anchor="t"/>
          <a:lstStyle/>
          <a:p>
            <a:pPr marL="0" indent="0" algn="l">
              <a:lnSpc>
                <a:spcPts val="4900"/>
              </a:lnSpc>
              <a:buNone/>
            </a:pPr>
            <a:r>
              <a:rPr lang="en-US" sz="3900" dirty="0">
                <a:solidFill>
                  <a:srgbClr val="3A3A3A"/>
                </a:solidFill>
                <a:latin typeface="Noto Serif Medium" pitchFamily="34" charset="0"/>
                <a:ea typeface="Noto Serif Medium" pitchFamily="34" charset="-122"/>
                <a:cs typeface="Noto Serif Medium" pitchFamily="34" charset="-120"/>
              </a:rPr>
              <a:t>Broader Implications</a:t>
            </a:r>
            <a:endParaRPr lang="en-US" sz="3900" dirty="0"/>
          </a:p>
        </p:txBody>
      </p:sp>
      <p:sp>
        <p:nvSpPr>
          <p:cNvPr id="4" name="Text 1"/>
          <p:cNvSpPr/>
          <p:nvPr/>
        </p:nvSpPr>
        <p:spPr>
          <a:xfrm>
            <a:off x="6185654" y="1855232"/>
            <a:ext cx="2497455" cy="312182"/>
          </a:xfrm>
          <a:prstGeom prst="rect">
            <a:avLst/>
          </a:prstGeom>
          <a:noFill/>
          <a:ln/>
        </p:spPr>
        <p:txBody>
          <a:bodyPr wrap="none" lIns="0" tIns="0" rIns="0" bIns="0" rtlCol="0" anchor="t"/>
          <a:lstStyle/>
          <a:p>
            <a:pPr marL="0" indent="0" algn="l">
              <a:lnSpc>
                <a:spcPts val="2450"/>
              </a:lnSpc>
              <a:buNone/>
            </a:pPr>
            <a:r>
              <a:rPr lang="en-US" sz="1950" dirty="0">
                <a:solidFill>
                  <a:srgbClr val="3A3A3A"/>
                </a:solidFill>
                <a:latin typeface="Noto Serif Medium" pitchFamily="34" charset="0"/>
                <a:ea typeface="Noto Serif Medium" pitchFamily="34" charset="-122"/>
                <a:cs typeface="Noto Serif Medium" pitchFamily="34" charset="-120"/>
              </a:rPr>
              <a:t>Economic Impact</a:t>
            </a:r>
            <a:endParaRPr lang="en-US" sz="1950" dirty="0"/>
          </a:p>
        </p:txBody>
      </p:sp>
      <p:sp>
        <p:nvSpPr>
          <p:cNvPr id="5" name="Text 2"/>
          <p:cNvSpPr/>
          <p:nvPr/>
        </p:nvSpPr>
        <p:spPr>
          <a:xfrm>
            <a:off x="6185654" y="2367201"/>
            <a:ext cx="3629025" cy="1917383"/>
          </a:xfrm>
          <a:prstGeom prst="rect">
            <a:avLst/>
          </a:prstGeom>
          <a:noFill/>
          <a:ln/>
        </p:spPr>
        <p:txBody>
          <a:bodyPr wrap="square" lIns="0" tIns="0" rIns="0" bIns="0" rtlCol="0" anchor="t"/>
          <a:lstStyle/>
          <a:p>
            <a:pPr marL="0" indent="0" algn="l">
              <a:lnSpc>
                <a:spcPts val="2500"/>
              </a:lnSpc>
              <a:buNone/>
            </a:pPr>
            <a:r>
              <a:rPr lang="en-US" sz="1550" dirty="0">
                <a:solidFill>
                  <a:srgbClr val="4C4C4C"/>
                </a:solidFill>
                <a:latin typeface="Noto Serif" pitchFamily="34" charset="0"/>
                <a:ea typeface="Noto Serif" pitchFamily="34" charset="-122"/>
                <a:cs typeface="Noto Serif" pitchFamily="34" charset="-120"/>
              </a:rPr>
              <a:t>Construction represents significant GDP. AI efficiency gains could boost productivity, but slow adoption may widen gaps with other industries, affecting housing costs and infrastructure development.</a:t>
            </a:r>
            <a:endParaRPr lang="en-US" sz="1550" dirty="0"/>
          </a:p>
        </p:txBody>
      </p:sp>
      <p:sp>
        <p:nvSpPr>
          <p:cNvPr id="6" name="Text 3"/>
          <p:cNvSpPr/>
          <p:nvPr/>
        </p:nvSpPr>
        <p:spPr>
          <a:xfrm>
            <a:off x="10309741" y="1855232"/>
            <a:ext cx="2528768" cy="312182"/>
          </a:xfrm>
          <a:prstGeom prst="rect">
            <a:avLst/>
          </a:prstGeom>
          <a:noFill/>
          <a:ln/>
        </p:spPr>
        <p:txBody>
          <a:bodyPr wrap="none" lIns="0" tIns="0" rIns="0" bIns="0" rtlCol="0" anchor="t"/>
          <a:lstStyle/>
          <a:p>
            <a:pPr marL="0" indent="0" algn="l">
              <a:lnSpc>
                <a:spcPts val="2450"/>
              </a:lnSpc>
              <a:buNone/>
            </a:pPr>
            <a:r>
              <a:rPr lang="en-US" sz="1950" dirty="0">
                <a:solidFill>
                  <a:srgbClr val="3A3A3A"/>
                </a:solidFill>
                <a:latin typeface="Noto Serif Medium" pitchFamily="34" charset="0"/>
                <a:ea typeface="Noto Serif Medium" pitchFamily="34" charset="-122"/>
                <a:cs typeface="Noto Serif Medium" pitchFamily="34" charset="-120"/>
              </a:rPr>
              <a:t>Workforce Evolution</a:t>
            </a:r>
            <a:endParaRPr lang="en-US" sz="1950" dirty="0"/>
          </a:p>
        </p:txBody>
      </p:sp>
      <p:sp>
        <p:nvSpPr>
          <p:cNvPr id="7" name="Text 4"/>
          <p:cNvSpPr/>
          <p:nvPr/>
        </p:nvSpPr>
        <p:spPr>
          <a:xfrm>
            <a:off x="10309741" y="2367201"/>
            <a:ext cx="3629025" cy="2236946"/>
          </a:xfrm>
          <a:prstGeom prst="rect">
            <a:avLst/>
          </a:prstGeom>
          <a:noFill/>
          <a:ln/>
        </p:spPr>
        <p:txBody>
          <a:bodyPr wrap="square" lIns="0" tIns="0" rIns="0" bIns="0" rtlCol="0" anchor="t"/>
          <a:lstStyle/>
          <a:p>
            <a:pPr marL="0" indent="0" algn="l">
              <a:lnSpc>
                <a:spcPts val="2500"/>
              </a:lnSpc>
              <a:buNone/>
            </a:pPr>
            <a:r>
              <a:rPr lang="en-US" sz="1550" dirty="0">
                <a:solidFill>
                  <a:srgbClr val="4C4C4C"/>
                </a:solidFill>
                <a:latin typeface="Noto Serif" pitchFamily="34" charset="0"/>
                <a:ea typeface="Noto Serif" pitchFamily="34" charset="-122"/>
                <a:cs typeface="Noto Serif" pitchFamily="34" charset="-120"/>
              </a:rPr>
              <a:t>Workers need skills combining traditional construction knowledge with digital literacy. This creates opportunities and training challenges as the industry balances technological advancement with responsible development.</a:t>
            </a:r>
            <a:endParaRPr lang="en-US" sz="1550" dirty="0"/>
          </a:p>
        </p:txBody>
      </p:sp>
      <p:sp>
        <p:nvSpPr>
          <p:cNvPr id="8" name="Text 5"/>
          <p:cNvSpPr/>
          <p:nvPr/>
        </p:nvSpPr>
        <p:spPr>
          <a:xfrm>
            <a:off x="6185654" y="5208389"/>
            <a:ext cx="2721769" cy="312182"/>
          </a:xfrm>
          <a:prstGeom prst="rect">
            <a:avLst/>
          </a:prstGeom>
          <a:noFill/>
          <a:ln/>
        </p:spPr>
        <p:txBody>
          <a:bodyPr wrap="none" lIns="0" tIns="0" rIns="0" bIns="0" rtlCol="0" anchor="t"/>
          <a:lstStyle/>
          <a:p>
            <a:pPr marL="0" indent="0" algn="l">
              <a:lnSpc>
                <a:spcPts val="2450"/>
              </a:lnSpc>
              <a:buNone/>
            </a:pPr>
            <a:r>
              <a:rPr lang="en-US" sz="1950" dirty="0">
                <a:solidFill>
                  <a:srgbClr val="3A3A3A"/>
                </a:solidFill>
                <a:latin typeface="Noto Serif Medium" pitchFamily="34" charset="0"/>
                <a:ea typeface="Noto Serif Medium" pitchFamily="34" charset="-122"/>
                <a:cs typeface="Noto Serif Medium" pitchFamily="34" charset="-120"/>
              </a:rPr>
              <a:t>Competitive Dynamics</a:t>
            </a:r>
            <a:endParaRPr lang="en-US" sz="1950" dirty="0"/>
          </a:p>
        </p:txBody>
      </p:sp>
      <p:sp>
        <p:nvSpPr>
          <p:cNvPr id="9" name="Text 6"/>
          <p:cNvSpPr/>
          <p:nvPr/>
        </p:nvSpPr>
        <p:spPr>
          <a:xfrm>
            <a:off x="6185654" y="5720358"/>
            <a:ext cx="3629025" cy="1597819"/>
          </a:xfrm>
          <a:prstGeom prst="rect">
            <a:avLst/>
          </a:prstGeom>
          <a:noFill/>
          <a:ln/>
        </p:spPr>
        <p:txBody>
          <a:bodyPr wrap="square" lIns="0" tIns="0" rIns="0" bIns="0" rtlCol="0" anchor="t"/>
          <a:lstStyle/>
          <a:p>
            <a:pPr marL="0" indent="0" algn="l">
              <a:lnSpc>
                <a:spcPts val="2500"/>
              </a:lnSpc>
              <a:buNone/>
            </a:pPr>
            <a:r>
              <a:rPr lang="en-US" sz="1550" dirty="0">
                <a:solidFill>
                  <a:srgbClr val="4C4C4C"/>
                </a:solidFill>
                <a:latin typeface="Noto Serif" pitchFamily="34" charset="0"/>
                <a:ea typeface="Noto Serif" pitchFamily="34" charset="-122"/>
                <a:cs typeface="Noto Serif" pitchFamily="34" charset="-120"/>
              </a:rPr>
              <a:t>Early AI adopters gain significant advantages. This creates market pressure on slower firms, potentially consolidating the industry around tech-sophisticated companies.</a:t>
            </a:r>
            <a:endParaRPr lang="en-US" sz="1550" dirty="0"/>
          </a:p>
        </p:txBody>
      </p:sp>
      <p:sp>
        <p:nvSpPr>
          <p:cNvPr id="10" name="Text 7"/>
          <p:cNvSpPr/>
          <p:nvPr/>
        </p:nvSpPr>
        <p:spPr>
          <a:xfrm>
            <a:off x="10309741" y="5208389"/>
            <a:ext cx="2735461" cy="312182"/>
          </a:xfrm>
          <a:prstGeom prst="rect">
            <a:avLst/>
          </a:prstGeom>
          <a:noFill/>
          <a:ln/>
        </p:spPr>
        <p:txBody>
          <a:bodyPr wrap="none" lIns="0" tIns="0" rIns="0" bIns="0" rtlCol="0" anchor="t"/>
          <a:lstStyle/>
          <a:p>
            <a:pPr marL="0" indent="0" algn="l">
              <a:lnSpc>
                <a:spcPts val="2450"/>
              </a:lnSpc>
              <a:buNone/>
            </a:pPr>
            <a:r>
              <a:rPr lang="en-US" sz="1950" dirty="0">
                <a:solidFill>
                  <a:srgbClr val="3A3A3A"/>
                </a:solidFill>
                <a:latin typeface="Noto Serif Medium" pitchFamily="34" charset="0"/>
                <a:ea typeface="Noto Serif Medium" pitchFamily="34" charset="-122"/>
                <a:cs typeface="Noto Serif Medium" pitchFamily="34" charset="-120"/>
              </a:rPr>
              <a:t>Safety &amp; Sustainability</a:t>
            </a:r>
            <a:endParaRPr lang="en-US" sz="1950" dirty="0"/>
          </a:p>
        </p:txBody>
      </p:sp>
      <p:sp>
        <p:nvSpPr>
          <p:cNvPr id="11" name="Text 8"/>
          <p:cNvSpPr/>
          <p:nvPr/>
        </p:nvSpPr>
        <p:spPr>
          <a:xfrm>
            <a:off x="10309741" y="5720358"/>
            <a:ext cx="3629025" cy="1597819"/>
          </a:xfrm>
          <a:prstGeom prst="rect">
            <a:avLst/>
          </a:prstGeom>
          <a:noFill/>
          <a:ln/>
        </p:spPr>
        <p:txBody>
          <a:bodyPr wrap="square" lIns="0" tIns="0" rIns="0" bIns="0" rtlCol="0" anchor="t"/>
          <a:lstStyle/>
          <a:p>
            <a:pPr marL="0" indent="0" algn="l">
              <a:lnSpc>
                <a:spcPts val="2500"/>
              </a:lnSpc>
              <a:buNone/>
            </a:pPr>
            <a:r>
              <a:rPr lang="en-US" sz="1550" dirty="0">
                <a:solidFill>
                  <a:srgbClr val="4C4C4C"/>
                </a:solidFill>
                <a:latin typeface="Noto Serif" pitchFamily="34" charset="0"/>
                <a:ea typeface="Noto Serif" pitchFamily="34" charset="-122"/>
                <a:cs typeface="Noto Serif" pitchFamily="34" charset="-120"/>
              </a:rPr>
              <a:t>AI could reduce construction injuries and environmental footprint. However, these benefits remain theoretical until widespread implementation occurs.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6489" y="785336"/>
            <a:ext cx="5072539" cy="634008"/>
          </a:xfrm>
          <a:prstGeom prst="rect">
            <a:avLst/>
          </a:prstGeom>
          <a:noFill/>
          <a:ln/>
        </p:spPr>
        <p:txBody>
          <a:bodyPr wrap="none" lIns="0" tIns="0" rIns="0" bIns="0" rtlCol="0" anchor="t"/>
          <a:lstStyle/>
          <a:p>
            <a:pPr marL="0" indent="0" algn="l">
              <a:lnSpc>
                <a:spcPts val="4950"/>
              </a:lnSpc>
              <a:buNone/>
            </a:pPr>
            <a:r>
              <a:rPr lang="en-US" sz="3950" dirty="0">
                <a:solidFill>
                  <a:srgbClr val="3A3A3A"/>
                </a:solidFill>
                <a:latin typeface="Noto Serif Medium" pitchFamily="34" charset="0"/>
                <a:ea typeface="Noto Serif Medium" pitchFamily="34" charset="-122"/>
                <a:cs typeface="Noto Serif Medium" pitchFamily="34" charset="-120"/>
              </a:rPr>
              <a:t>Strategic Imperative</a:t>
            </a:r>
            <a:endParaRPr lang="en-US" sz="3950" dirty="0"/>
          </a:p>
        </p:txBody>
      </p:sp>
      <p:sp>
        <p:nvSpPr>
          <p:cNvPr id="4" name="Text 1"/>
          <p:cNvSpPr/>
          <p:nvPr/>
        </p:nvSpPr>
        <p:spPr>
          <a:xfrm>
            <a:off x="6196489" y="1723668"/>
            <a:ext cx="7723823" cy="973693"/>
          </a:xfrm>
          <a:prstGeom prst="rect">
            <a:avLst/>
          </a:prstGeom>
          <a:noFill/>
          <a:ln/>
        </p:spPr>
        <p:txBody>
          <a:bodyPr wrap="square" lIns="0" tIns="0" rIns="0" bIns="0" rtlCol="0" anchor="t"/>
          <a:lstStyle/>
          <a:p>
            <a:pPr marL="0" indent="0" algn="l">
              <a:lnSpc>
                <a:spcPts val="2550"/>
              </a:lnSpc>
              <a:buNone/>
            </a:pPr>
            <a:r>
              <a:rPr lang="en-US" sz="1550" dirty="0">
                <a:solidFill>
                  <a:srgbClr val="4C4C4C"/>
                </a:solidFill>
                <a:latin typeface="Noto Serif" pitchFamily="34" charset="0"/>
                <a:ea typeface="Noto Serif" pitchFamily="34" charset="-122"/>
                <a:cs typeface="Noto Serif" pitchFamily="34" charset="-120"/>
              </a:rPr>
              <a:t>AI adoption is no longer optional for construction firms seeking long-term competitiveness. The next 3-5 years represent a critical window for establishing AI capabilities that will define competitive positioning for decades.</a:t>
            </a:r>
            <a:endParaRPr lang="en-US" sz="1550" dirty="0"/>
          </a:p>
        </p:txBody>
      </p:sp>
      <p:sp>
        <p:nvSpPr>
          <p:cNvPr id="5" name="Shape 2"/>
          <p:cNvSpPr/>
          <p:nvPr/>
        </p:nvSpPr>
        <p:spPr>
          <a:xfrm>
            <a:off x="6196489" y="2925604"/>
            <a:ext cx="3760470" cy="2807018"/>
          </a:xfrm>
          <a:prstGeom prst="roundRect">
            <a:avLst>
              <a:gd name="adj" fmla="val 17348"/>
            </a:avLst>
          </a:prstGeom>
          <a:solidFill>
            <a:srgbClr val="E6DED2">
              <a:alpha val="50000"/>
            </a:srgbClr>
          </a:solidFill>
          <a:ln w="7620">
            <a:solidFill>
              <a:srgbClr val="CCC4B8"/>
            </a:solidFill>
            <a:prstDash val="solid"/>
          </a:ln>
          <a:effectLst>
            <a:outerShdw dist="17780" dir="2700000" algn="bl" rotWithShape="0">
              <a:srgbClr val="CCC4B8">
                <a:alpha val="100000"/>
              </a:srgbClr>
            </a:outerShdw>
          </a:effectLst>
        </p:spPr>
        <p:txBody>
          <a:bodyPr/>
          <a:lstStyle/>
          <a:p>
            <a:endParaRPr lang="en-US"/>
          </a:p>
        </p:txBody>
      </p:sp>
      <p:sp>
        <p:nvSpPr>
          <p:cNvPr id="6" name="Text 3"/>
          <p:cNvSpPr/>
          <p:nvPr/>
        </p:nvSpPr>
        <p:spPr>
          <a:xfrm>
            <a:off x="6406991" y="3136106"/>
            <a:ext cx="2845951" cy="316944"/>
          </a:xfrm>
          <a:prstGeom prst="rect">
            <a:avLst/>
          </a:prstGeom>
          <a:noFill/>
          <a:ln/>
        </p:spPr>
        <p:txBody>
          <a:bodyPr wrap="none" lIns="0" tIns="0" rIns="0" bIns="0" rtlCol="0" anchor="t"/>
          <a:lstStyle/>
          <a:p>
            <a:pPr marL="0" indent="0" algn="l">
              <a:lnSpc>
                <a:spcPts val="2450"/>
              </a:lnSpc>
              <a:buNone/>
            </a:pPr>
            <a:r>
              <a:rPr lang="en-US" sz="1950" dirty="0">
                <a:solidFill>
                  <a:srgbClr val="000000"/>
                </a:solidFill>
                <a:latin typeface="Noto Serif Medium" pitchFamily="34" charset="0"/>
                <a:ea typeface="Noto Serif Medium" pitchFamily="34" charset="-122"/>
                <a:cs typeface="Noto Serif Medium" pitchFamily="34" charset="-120"/>
              </a:rPr>
              <a:t>Cultural Shift Required</a:t>
            </a:r>
            <a:endParaRPr lang="en-US" sz="1950" dirty="0"/>
          </a:p>
        </p:txBody>
      </p:sp>
      <p:sp>
        <p:nvSpPr>
          <p:cNvPr id="7" name="Text 4"/>
          <p:cNvSpPr/>
          <p:nvPr/>
        </p:nvSpPr>
        <p:spPr>
          <a:xfrm>
            <a:off x="6406991" y="3574733"/>
            <a:ext cx="3339465" cy="1622822"/>
          </a:xfrm>
          <a:prstGeom prst="rect">
            <a:avLst/>
          </a:prstGeom>
          <a:noFill/>
          <a:ln/>
        </p:spPr>
        <p:txBody>
          <a:bodyPr wrap="square" lIns="0" tIns="0" rIns="0" bIns="0" rtlCol="0" anchor="t"/>
          <a:lstStyle/>
          <a:p>
            <a:pPr marL="0" indent="0" algn="l">
              <a:lnSpc>
                <a:spcPts val="2550"/>
              </a:lnSpc>
              <a:buNone/>
            </a:pPr>
            <a:r>
              <a:rPr lang="en-US" sz="1550" dirty="0">
                <a:solidFill>
                  <a:srgbClr val="000000"/>
                </a:solidFill>
                <a:latin typeface="Noto Serif" pitchFamily="34" charset="0"/>
                <a:ea typeface="Noto Serif" pitchFamily="34" charset="-122"/>
                <a:cs typeface="Noto Serif" pitchFamily="34" charset="-120"/>
              </a:rPr>
              <a:t>Leadership must champion innovation while addressing workforce concerns and building a culture that embraces technological change.</a:t>
            </a:r>
            <a:endParaRPr lang="en-US" sz="1550" dirty="0"/>
          </a:p>
        </p:txBody>
      </p:sp>
      <p:sp>
        <p:nvSpPr>
          <p:cNvPr id="8" name="Shape 5"/>
          <p:cNvSpPr/>
          <p:nvPr/>
        </p:nvSpPr>
        <p:spPr>
          <a:xfrm>
            <a:off x="10159841" y="2925604"/>
            <a:ext cx="3760470" cy="2807018"/>
          </a:xfrm>
          <a:prstGeom prst="roundRect">
            <a:avLst>
              <a:gd name="adj" fmla="val 17348"/>
            </a:avLst>
          </a:prstGeom>
          <a:solidFill>
            <a:srgbClr val="E6DED2">
              <a:alpha val="50000"/>
            </a:srgbClr>
          </a:solidFill>
          <a:ln w="7620">
            <a:solidFill>
              <a:srgbClr val="CCC4B8"/>
            </a:solidFill>
            <a:prstDash val="solid"/>
          </a:ln>
          <a:effectLst>
            <a:outerShdw dist="17780" dir="2700000" algn="bl" rotWithShape="0">
              <a:srgbClr val="CCC4B8">
                <a:alpha val="100000"/>
              </a:srgbClr>
            </a:outerShdw>
          </a:effectLst>
        </p:spPr>
        <p:txBody>
          <a:bodyPr/>
          <a:lstStyle/>
          <a:p>
            <a:endParaRPr lang="en-US"/>
          </a:p>
        </p:txBody>
      </p:sp>
      <p:sp>
        <p:nvSpPr>
          <p:cNvPr id="9" name="Text 6"/>
          <p:cNvSpPr/>
          <p:nvPr/>
        </p:nvSpPr>
        <p:spPr>
          <a:xfrm>
            <a:off x="10370344" y="3136106"/>
            <a:ext cx="2536269" cy="316944"/>
          </a:xfrm>
          <a:prstGeom prst="rect">
            <a:avLst/>
          </a:prstGeom>
          <a:noFill/>
          <a:ln/>
        </p:spPr>
        <p:txBody>
          <a:bodyPr wrap="none" lIns="0" tIns="0" rIns="0" bIns="0" rtlCol="0" anchor="t"/>
          <a:lstStyle/>
          <a:p>
            <a:pPr marL="0" indent="0" algn="l">
              <a:lnSpc>
                <a:spcPts val="2450"/>
              </a:lnSpc>
              <a:buNone/>
            </a:pPr>
            <a:r>
              <a:rPr lang="en-US" sz="1950" dirty="0">
                <a:solidFill>
                  <a:srgbClr val="000000"/>
                </a:solidFill>
                <a:latin typeface="Noto Serif Medium" pitchFamily="34" charset="0"/>
                <a:ea typeface="Noto Serif Medium" pitchFamily="34" charset="-122"/>
                <a:cs typeface="Noto Serif Medium" pitchFamily="34" charset="-120"/>
              </a:rPr>
              <a:t>Practical Roadmap</a:t>
            </a:r>
            <a:endParaRPr lang="en-US" sz="1950" dirty="0"/>
          </a:p>
        </p:txBody>
      </p:sp>
      <p:sp>
        <p:nvSpPr>
          <p:cNvPr id="10" name="Text 7"/>
          <p:cNvSpPr/>
          <p:nvPr/>
        </p:nvSpPr>
        <p:spPr>
          <a:xfrm>
            <a:off x="10370344" y="3574733"/>
            <a:ext cx="3339465" cy="1947386"/>
          </a:xfrm>
          <a:prstGeom prst="rect">
            <a:avLst/>
          </a:prstGeom>
          <a:noFill/>
          <a:ln/>
        </p:spPr>
        <p:txBody>
          <a:bodyPr wrap="square" lIns="0" tIns="0" rIns="0" bIns="0" rtlCol="0" anchor="t"/>
          <a:lstStyle/>
          <a:p>
            <a:pPr marL="0" indent="0" algn="l">
              <a:lnSpc>
                <a:spcPts val="2550"/>
              </a:lnSpc>
              <a:buNone/>
            </a:pPr>
            <a:r>
              <a:rPr lang="en-US" sz="1550" dirty="0">
                <a:solidFill>
                  <a:srgbClr val="000000"/>
                </a:solidFill>
                <a:latin typeface="Noto Serif" pitchFamily="34" charset="0"/>
                <a:ea typeface="Noto Serif" pitchFamily="34" charset="-122"/>
                <a:cs typeface="Noto Serif" pitchFamily="34" charset="-120"/>
              </a:rPr>
              <a:t>Phased approach focusing on specific use cases, gradual expertise building, and scaling based on demonstrated value balances innovation with proven solutions.</a:t>
            </a:r>
            <a:endParaRPr lang="en-US" sz="1550" dirty="0"/>
          </a:p>
        </p:txBody>
      </p:sp>
      <p:sp>
        <p:nvSpPr>
          <p:cNvPr id="11" name="Shape 8"/>
          <p:cNvSpPr/>
          <p:nvPr/>
        </p:nvSpPr>
        <p:spPr>
          <a:xfrm>
            <a:off x="6196489" y="5935504"/>
            <a:ext cx="7723823" cy="1508760"/>
          </a:xfrm>
          <a:prstGeom prst="roundRect">
            <a:avLst>
              <a:gd name="adj" fmla="val 32276"/>
            </a:avLst>
          </a:prstGeom>
          <a:solidFill>
            <a:srgbClr val="E6DED2">
              <a:alpha val="50000"/>
            </a:srgbClr>
          </a:solidFill>
          <a:ln w="7620">
            <a:solidFill>
              <a:srgbClr val="CCC4B8"/>
            </a:solidFill>
            <a:prstDash val="solid"/>
          </a:ln>
          <a:effectLst>
            <a:outerShdw dist="17780" dir="2700000" algn="bl" rotWithShape="0">
              <a:srgbClr val="CCC4B8">
                <a:alpha val="100000"/>
              </a:srgbClr>
            </a:outerShdw>
          </a:effectLst>
        </p:spPr>
        <p:txBody>
          <a:bodyPr/>
          <a:lstStyle/>
          <a:p>
            <a:endParaRPr lang="en-US"/>
          </a:p>
        </p:txBody>
      </p:sp>
      <p:sp>
        <p:nvSpPr>
          <p:cNvPr id="12" name="Text 9"/>
          <p:cNvSpPr/>
          <p:nvPr/>
        </p:nvSpPr>
        <p:spPr>
          <a:xfrm>
            <a:off x="6406991" y="6146006"/>
            <a:ext cx="2801303" cy="316944"/>
          </a:xfrm>
          <a:prstGeom prst="rect">
            <a:avLst/>
          </a:prstGeom>
          <a:noFill/>
          <a:ln/>
        </p:spPr>
        <p:txBody>
          <a:bodyPr wrap="none" lIns="0" tIns="0" rIns="0" bIns="0" rtlCol="0" anchor="t"/>
          <a:lstStyle/>
          <a:p>
            <a:pPr marL="0" indent="0" algn="l">
              <a:lnSpc>
                <a:spcPts val="2450"/>
              </a:lnSpc>
              <a:buNone/>
            </a:pPr>
            <a:r>
              <a:rPr lang="en-US" sz="1950" dirty="0">
                <a:solidFill>
                  <a:srgbClr val="000000"/>
                </a:solidFill>
                <a:latin typeface="Noto Serif Medium" pitchFamily="34" charset="0"/>
                <a:ea typeface="Noto Serif Medium" pitchFamily="34" charset="-122"/>
                <a:cs typeface="Noto Serif Medium" pitchFamily="34" charset="-120"/>
              </a:rPr>
              <a:t>Industry Collaboration</a:t>
            </a:r>
            <a:endParaRPr lang="en-US" sz="1950" dirty="0"/>
          </a:p>
        </p:txBody>
      </p:sp>
      <p:sp>
        <p:nvSpPr>
          <p:cNvPr id="13" name="Text 10"/>
          <p:cNvSpPr/>
          <p:nvPr/>
        </p:nvSpPr>
        <p:spPr>
          <a:xfrm>
            <a:off x="6406991" y="6584633"/>
            <a:ext cx="7302818" cy="649129"/>
          </a:xfrm>
          <a:prstGeom prst="rect">
            <a:avLst/>
          </a:prstGeom>
          <a:noFill/>
          <a:ln/>
        </p:spPr>
        <p:txBody>
          <a:bodyPr wrap="square" lIns="0" tIns="0" rIns="0" bIns="0" rtlCol="0" anchor="t"/>
          <a:lstStyle/>
          <a:p>
            <a:pPr marL="0" indent="0" algn="l">
              <a:lnSpc>
                <a:spcPts val="2550"/>
              </a:lnSpc>
              <a:buNone/>
            </a:pPr>
            <a:r>
              <a:rPr lang="en-US" sz="1550" dirty="0">
                <a:solidFill>
                  <a:srgbClr val="000000"/>
                </a:solidFill>
                <a:latin typeface="Noto Serif" pitchFamily="34" charset="0"/>
                <a:ea typeface="Noto Serif" pitchFamily="34" charset="-122"/>
                <a:cs typeface="Noto Serif" pitchFamily="34" charset="-120"/>
              </a:rPr>
              <a:t>Standardization, shared best practices, and integrated solutions could accelerate adoption while reducing individual firm burdens.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614</Words>
  <Application>Microsoft Macintosh PowerPoint</Application>
  <PresentationFormat>Custom</PresentationFormat>
  <Paragraphs>64</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-webkit-standard</vt:lpstr>
      <vt:lpstr>Arial</vt:lpstr>
      <vt:lpstr>Noto Serif</vt:lpstr>
      <vt:lpstr>Noto Serif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Amrutheshwari Pillete (Student)</cp:lastModifiedBy>
  <cp:revision>2</cp:revision>
  <dcterms:created xsi:type="dcterms:W3CDTF">2025-10-29T17:03:37Z</dcterms:created>
  <dcterms:modified xsi:type="dcterms:W3CDTF">2025-10-29T17:11:51Z</dcterms:modified>
</cp:coreProperties>
</file>